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0" r:id="rId6"/>
    <p:sldId id="263" r:id="rId7"/>
    <p:sldId id="261" r:id="rId8"/>
    <p:sldId id="262" r:id="rId9"/>
    <p:sldId id="264" r:id="rId10"/>
  </p:sldIdLst>
  <p:sldSz cx="7559675" cy="10691495"/>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97E9D"/>
    <a:srgbClr val="5D9CD5"/>
    <a:srgbClr val="578B6E"/>
    <a:srgbClr val="69A183"/>
    <a:srgbClr val="ABCBBA"/>
    <a:srgbClr val="96D770"/>
    <a:srgbClr val="E5F5DC"/>
    <a:srgbClr val="A4C530"/>
    <a:srgbClr val="F09252"/>
    <a:srgbClr val="78AB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E171933-4619-4E11-9A3F-F7608DF75F80}" styleName="中度样式 1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67" d="100"/>
          <a:sy n="67" d="100"/>
        </p:scale>
        <p:origin x="-654" y="-96"/>
      </p:cViewPr>
      <p:guideLst>
        <p:guide orient="horz" pos="5482"/>
        <p:guide pos="235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567027" y="3321593"/>
            <a:ext cx="6426303" cy="2291948"/>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34054" y="6059060"/>
            <a:ext cx="5292250" cy="2732517"/>
          </a:xfrm>
        </p:spPr>
        <p:txBody>
          <a:bodyPr/>
          <a:lstStyle>
            <a:lvl1pPr marL="0" indent="0" algn="ctr">
              <a:buNone/>
              <a:defRPr>
                <a:solidFill>
                  <a:schemeClr val="tx1">
                    <a:tint val="75000"/>
                  </a:schemeClr>
                </a:solidFill>
              </a:defRPr>
            </a:lvl1pPr>
            <a:lvl2pPr marL="378460" indent="0" algn="ctr">
              <a:buNone/>
              <a:defRPr>
                <a:solidFill>
                  <a:schemeClr val="tx1">
                    <a:tint val="75000"/>
                  </a:schemeClr>
                </a:solidFill>
              </a:defRPr>
            </a:lvl2pPr>
            <a:lvl3pPr marL="755650" indent="0" algn="ctr">
              <a:buNone/>
              <a:defRPr>
                <a:solidFill>
                  <a:schemeClr val="tx1">
                    <a:tint val="75000"/>
                  </a:schemeClr>
                </a:solidFill>
              </a:defRPr>
            </a:lvl3pPr>
            <a:lvl4pPr marL="1134110" indent="0" algn="ctr">
              <a:buNone/>
              <a:defRPr>
                <a:solidFill>
                  <a:schemeClr val="tx1">
                    <a:tint val="75000"/>
                  </a:schemeClr>
                </a:solidFill>
              </a:defRPr>
            </a:lvl4pPr>
            <a:lvl5pPr marL="1511935" indent="0" algn="ctr">
              <a:buNone/>
              <a:defRPr>
                <a:solidFill>
                  <a:schemeClr val="tx1">
                    <a:tint val="75000"/>
                  </a:schemeClr>
                </a:solidFill>
              </a:defRPr>
            </a:lvl5pPr>
            <a:lvl6pPr marL="1890395" indent="0" algn="ctr">
              <a:buNone/>
              <a:defRPr>
                <a:solidFill>
                  <a:schemeClr val="tx1">
                    <a:tint val="75000"/>
                  </a:schemeClr>
                </a:solidFill>
              </a:defRPr>
            </a:lvl6pPr>
            <a:lvl7pPr marL="2268220" indent="0" algn="ctr">
              <a:buNone/>
              <a:defRPr>
                <a:solidFill>
                  <a:schemeClr val="tx1">
                    <a:tint val="75000"/>
                  </a:schemeClr>
                </a:solidFill>
              </a:defRPr>
            </a:lvl7pPr>
            <a:lvl8pPr marL="2646045" indent="0" algn="ctr">
              <a:buNone/>
              <a:defRPr>
                <a:solidFill>
                  <a:schemeClr val="tx1">
                    <a:tint val="75000"/>
                  </a:schemeClr>
                </a:solidFill>
              </a:defRPr>
            </a:lvl8pPr>
            <a:lvl9pPr marL="302450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5481259" y="428194"/>
            <a:ext cx="1701080" cy="912324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78018" y="428194"/>
            <a:ext cx="4977235" cy="912324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597216" y="6870895"/>
            <a:ext cx="6426303" cy="2123641"/>
          </a:xfrm>
        </p:spPr>
        <p:txBody>
          <a:bodyPr anchor="t"/>
          <a:lstStyle>
            <a:lvl1pPr algn="l">
              <a:defRPr sz="331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97216" y="4531920"/>
            <a:ext cx="6426303" cy="2338975"/>
          </a:xfrm>
        </p:spPr>
        <p:txBody>
          <a:bodyPr anchor="b"/>
          <a:lstStyle>
            <a:lvl1pPr marL="0" indent="0">
              <a:buNone/>
              <a:defRPr sz="1655">
                <a:solidFill>
                  <a:schemeClr val="tx1">
                    <a:tint val="75000"/>
                  </a:schemeClr>
                </a:solidFill>
              </a:defRPr>
            </a:lvl1pPr>
            <a:lvl2pPr marL="378460" indent="0">
              <a:buNone/>
              <a:defRPr sz="1490">
                <a:solidFill>
                  <a:schemeClr val="tx1">
                    <a:tint val="75000"/>
                  </a:schemeClr>
                </a:solidFill>
              </a:defRPr>
            </a:lvl2pPr>
            <a:lvl3pPr marL="755650" indent="0">
              <a:buNone/>
              <a:defRPr sz="1325">
                <a:solidFill>
                  <a:schemeClr val="tx1">
                    <a:tint val="75000"/>
                  </a:schemeClr>
                </a:solidFill>
              </a:defRPr>
            </a:lvl3pPr>
            <a:lvl4pPr marL="1134110" indent="0">
              <a:buNone/>
              <a:defRPr sz="1160">
                <a:solidFill>
                  <a:schemeClr val="tx1">
                    <a:tint val="75000"/>
                  </a:schemeClr>
                </a:solidFill>
              </a:defRPr>
            </a:lvl4pPr>
            <a:lvl5pPr marL="1511935" indent="0">
              <a:buNone/>
              <a:defRPr sz="1160">
                <a:solidFill>
                  <a:schemeClr val="tx1">
                    <a:tint val="75000"/>
                  </a:schemeClr>
                </a:solidFill>
              </a:defRPr>
            </a:lvl5pPr>
            <a:lvl6pPr marL="1890395" indent="0">
              <a:buNone/>
              <a:defRPr sz="1160">
                <a:solidFill>
                  <a:schemeClr val="tx1">
                    <a:tint val="75000"/>
                  </a:schemeClr>
                </a:solidFill>
              </a:defRPr>
            </a:lvl6pPr>
            <a:lvl7pPr marL="2268220" indent="0">
              <a:buNone/>
              <a:defRPr sz="1160">
                <a:solidFill>
                  <a:schemeClr val="tx1">
                    <a:tint val="75000"/>
                  </a:schemeClr>
                </a:solidFill>
              </a:defRPr>
            </a:lvl7pPr>
            <a:lvl8pPr marL="2646045" indent="0">
              <a:buNone/>
              <a:defRPr sz="1160">
                <a:solidFill>
                  <a:schemeClr val="tx1">
                    <a:tint val="75000"/>
                  </a:schemeClr>
                </a:solidFill>
              </a:defRPr>
            </a:lvl8pPr>
            <a:lvl9pPr marL="3024505" indent="0">
              <a:buNone/>
              <a:defRPr sz="116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78018" y="2494907"/>
            <a:ext cx="3339158" cy="7056529"/>
          </a:xfrm>
        </p:spPr>
        <p:txBody>
          <a:bodyPr/>
          <a:lstStyle>
            <a:lvl1pPr>
              <a:defRPr sz="2315"/>
            </a:lvl1pPr>
            <a:lvl2pPr>
              <a:defRPr sz="1985"/>
            </a:lvl2pPr>
            <a:lvl3pPr>
              <a:defRPr sz="1655"/>
            </a:lvl3pPr>
            <a:lvl4pPr>
              <a:defRPr sz="1490"/>
            </a:lvl4pPr>
            <a:lvl5pPr>
              <a:defRPr sz="1490"/>
            </a:lvl5pPr>
            <a:lvl6pPr>
              <a:defRPr sz="1490"/>
            </a:lvl6pPr>
            <a:lvl7pPr>
              <a:defRPr sz="1490"/>
            </a:lvl7pPr>
            <a:lvl8pPr>
              <a:defRPr sz="1490"/>
            </a:lvl8pPr>
            <a:lvl9pPr>
              <a:defRPr sz="149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3843181" y="2494907"/>
            <a:ext cx="3339158" cy="7056529"/>
          </a:xfrm>
        </p:spPr>
        <p:txBody>
          <a:bodyPr/>
          <a:lstStyle>
            <a:lvl1pPr>
              <a:defRPr sz="2315"/>
            </a:lvl1pPr>
            <a:lvl2pPr>
              <a:defRPr sz="1985"/>
            </a:lvl2pPr>
            <a:lvl3pPr>
              <a:defRPr sz="1655"/>
            </a:lvl3pPr>
            <a:lvl4pPr>
              <a:defRPr sz="1490"/>
            </a:lvl4pPr>
            <a:lvl5pPr>
              <a:defRPr sz="1490"/>
            </a:lvl5pPr>
            <a:lvl6pPr>
              <a:defRPr sz="1490"/>
            </a:lvl6pPr>
            <a:lvl7pPr>
              <a:defRPr sz="1490"/>
            </a:lvl7pPr>
            <a:lvl8pPr>
              <a:defRPr sz="1490"/>
            </a:lvl8pPr>
            <a:lvl9pPr>
              <a:defRPr sz="149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378018" y="2393429"/>
            <a:ext cx="3340471" cy="997467"/>
          </a:xfrm>
        </p:spPr>
        <p:txBody>
          <a:bodyPr anchor="b"/>
          <a:lstStyle>
            <a:lvl1pPr marL="0" indent="0">
              <a:buNone/>
              <a:defRPr sz="1985" b="1"/>
            </a:lvl1pPr>
            <a:lvl2pPr marL="378460" indent="0">
              <a:buNone/>
              <a:defRPr sz="1655" b="1"/>
            </a:lvl2pPr>
            <a:lvl3pPr marL="755650" indent="0">
              <a:buNone/>
              <a:defRPr sz="1490" b="1"/>
            </a:lvl3pPr>
            <a:lvl4pPr marL="1134110" indent="0">
              <a:buNone/>
              <a:defRPr sz="1325" b="1"/>
            </a:lvl4pPr>
            <a:lvl5pPr marL="1511935" indent="0">
              <a:buNone/>
              <a:defRPr sz="1325" b="1"/>
            </a:lvl5pPr>
            <a:lvl6pPr marL="1890395" indent="0">
              <a:buNone/>
              <a:defRPr sz="1325" b="1"/>
            </a:lvl6pPr>
            <a:lvl7pPr marL="2268220" indent="0">
              <a:buNone/>
              <a:defRPr sz="1325" b="1"/>
            </a:lvl7pPr>
            <a:lvl8pPr marL="2646045" indent="0">
              <a:buNone/>
              <a:defRPr sz="1325" b="1"/>
            </a:lvl8pPr>
            <a:lvl9pPr marL="3024505" indent="0">
              <a:buNone/>
              <a:defRPr sz="1325"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378018" y="3390896"/>
            <a:ext cx="3340471" cy="6160540"/>
          </a:xfrm>
        </p:spPr>
        <p:txBody>
          <a:bodyPr/>
          <a:lstStyle>
            <a:lvl1pPr>
              <a:defRPr sz="1985"/>
            </a:lvl1pPr>
            <a:lvl2pPr>
              <a:defRPr sz="1655"/>
            </a:lvl2pPr>
            <a:lvl3pPr>
              <a:defRPr sz="1490"/>
            </a:lvl3pPr>
            <a:lvl4pPr>
              <a:defRPr sz="1325"/>
            </a:lvl4pPr>
            <a:lvl5pPr>
              <a:defRPr sz="1325"/>
            </a:lvl5pPr>
            <a:lvl6pPr>
              <a:defRPr sz="1325"/>
            </a:lvl6pPr>
            <a:lvl7pPr>
              <a:defRPr sz="1325"/>
            </a:lvl7pPr>
            <a:lvl8pPr>
              <a:defRPr sz="1325"/>
            </a:lvl8pPr>
            <a:lvl9pPr>
              <a:defRPr sz="132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3840556" y="2393429"/>
            <a:ext cx="3341783" cy="997467"/>
          </a:xfrm>
        </p:spPr>
        <p:txBody>
          <a:bodyPr anchor="b"/>
          <a:lstStyle>
            <a:lvl1pPr marL="0" indent="0">
              <a:buNone/>
              <a:defRPr sz="1985" b="1"/>
            </a:lvl1pPr>
            <a:lvl2pPr marL="378460" indent="0">
              <a:buNone/>
              <a:defRPr sz="1655" b="1"/>
            </a:lvl2pPr>
            <a:lvl3pPr marL="755650" indent="0">
              <a:buNone/>
              <a:defRPr sz="1490" b="1"/>
            </a:lvl3pPr>
            <a:lvl4pPr marL="1134110" indent="0">
              <a:buNone/>
              <a:defRPr sz="1325" b="1"/>
            </a:lvl4pPr>
            <a:lvl5pPr marL="1511935" indent="0">
              <a:buNone/>
              <a:defRPr sz="1325" b="1"/>
            </a:lvl5pPr>
            <a:lvl6pPr marL="1890395" indent="0">
              <a:buNone/>
              <a:defRPr sz="1325" b="1"/>
            </a:lvl6pPr>
            <a:lvl7pPr marL="2268220" indent="0">
              <a:buNone/>
              <a:defRPr sz="1325" b="1"/>
            </a:lvl7pPr>
            <a:lvl8pPr marL="2646045" indent="0">
              <a:buNone/>
              <a:defRPr sz="1325" b="1"/>
            </a:lvl8pPr>
            <a:lvl9pPr marL="3024505" indent="0">
              <a:buNone/>
              <a:defRPr sz="1325"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3840556" y="3390896"/>
            <a:ext cx="3341783" cy="6160540"/>
          </a:xfrm>
        </p:spPr>
        <p:txBody>
          <a:bodyPr/>
          <a:lstStyle>
            <a:lvl1pPr>
              <a:defRPr sz="1985"/>
            </a:lvl1pPr>
            <a:lvl2pPr>
              <a:defRPr sz="1655"/>
            </a:lvl2pPr>
            <a:lvl3pPr>
              <a:defRPr sz="1490"/>
            </a:lvl3pPr>
            <a:lvl4pPr>
              <a:defRPr sz="1325"/>
            </a:lvl4pPr>
            <a:lvl5pPr>
              <a:defRPr sz="1325"/>
            </a:lvl5pPr>
            <a:lvl6pPr>
              <a:defRPr sz="1325"/>
            </a:lvl6pPr>
            <a:lvl7pPr>
              <a:defRPr sz="1325"/>
            </a:lvl7pPr>
            <a:lvl8pPr>
              <a:defRPr sz="1325"/>
            </a:lvl8pPr>
            <a:lvl9pPr>
              <a:defRPr sz="132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78018" y="425718"/>
            <a:ext cx="2487305" cy="1811778"/>
          </a:xfrm>
        </p:spPr>
        <p:txBody>
          <a:bodyPr anchor="b"/>
          <a:lstStyle>
            <a:lvl1pPr algn="l">
              <a:defRPr sz="1655"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2955890" y="425718"/>
            <a:ext cx="4226450" cy="9125718"/>
          </a:xfrm>
        </p:spPr>
        <p:txBody>
          <a:bodyPr/>
          <a:lstStyle>
            <a:lvl1pPr>
              <a:defRPr sz="2650"/>
            </a:lvl1pPr>
            <a:lvl2pPr>
              <a:defRPr sz="2315"/>
            </a:lvl2pPr>
            <a:lvl3pPr>
              <a:defRPr sz="1985"/>
            </a:lvl3pPr>
            <a:lvl4pPr>
              <a:defRPr sz="1655"/>
            </a:lvl4pPr>
            <a:lvl5pPr>
              <a:defRPr sz="1655"/>
            </a:lvl5pPr>
            <a:lvl6pPr>
              <a:defRPr sz="1655"/>
            </a:lvl6pPr>
            <a:lvl7pPr>
              <a:defRPr sz="1655"/>
            </a:lvl7pPr>
            <a:lvl8pPr>
              <a:defRPr sz="1655"/>
            </a:lvl8pPr>
            <a:lvl9pPr>
              <a:defRPr sz="165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378018" y="2237496"/>
            <a:ext cx="2487305" cy="7313940"/>
          </a:xfrm>
        </p:spPr>
        <p:txBody>
          <a:bodyPr/>
          <a:lstStyle>
            <a:lvl1pPr marL="0" indent="0">
              <a:buNone/>
              <a:defRPr sz="1160"/>
            </a:lvl1pPr>
            <a:lvl2pPr marL="378460" indent="0">
              <a:buNone/>
              <a:defRPr sz="995"/>
            </a:lvl2pPr>
            <a:lvl3pPr marL="755650" indent="0">
              <a:buNone/>
              <a:defRPr sz="825"/>
            </a:lvl3pPr>
            <a:lvl4pPr marL="1134110" indent="0">
              <a:buNone/>
              <a:defRPr sz="745"/>
            </a:lvl4pPr>
            <a:lvl5pPr marL="1511935" indent="0">
              <a:buNone/>
              <a:defRPr sz="745"/>
            </a:lvl5pPr>
            <a:lvl6pPr marL="1890395" indent="0">
              <a:buNone/>
              <a:defRPr sz="745"/>
            </a:lvl6pPr>
            <a:lvl7pPr marL="2268220" indent="0">
              <a:buNone/>
              <a:defRPr sz="745"/>
            </a:lvl7pPr>
            <a:lvl8pPr marL="2646045" indent="0">
              <a:buNone/>
              <a:defRPr sz="745"/>
            </a:lvl8pPr>
            <a:lvl9pPr marL="3024505" indent="0">
              <a:buNone/>
              <a:defRPr sz="74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481883" y="7484722"/>
            <a:ext cx="4536214" cy="883614"/>
          </a:xfrm>
        </p:spPr>
        <p:txBody>
          <a:bodyPr anchor="b"/>
          <a:lstStyle>
            <a:lvl1pPr algn="l">
              <a:defRPr sz="1655"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481883" y="955391"/>
            <a:ext cx="4536214" cy="6415476"/>
          </a:xfrm>
        </p:spPr>
        <p:txBody>
          <a:bodyPr/>
          <a:lstStyle>
            <a:lvl1pPr marL="0" indent="0">
              <a:buNone/>
              <a:defRPr sz="2650"/>
            </a:lvl1pPr>
            <a:lvl2pPr marL="378460" indent="0">
              <a:buNone/>
              <a:defRPr sz="2315"/>
            </a:lvl2pPr>
            <a:lvl3pPr marL="755650" indent="0">
              <a:buNone/>
              <a:defRPr sz="1985"/>
            </a:lvl3pPr>
            <a:lvl4pPr marL="1134110" indent="0">
              <a:buNone/>
              <a:defRPr sz="1655"/>
            </a:lvl4pPr>
            <a:lvl5pPr marL="1511935" indent="0">
              <a:buNone/>
              <a:defRPr sz="1655"/>
            </a:lvl5pPr>
            <a:lvl6pPr marL="1890395" indent="0">
              <a:buNone/>
              <a:defRPr sz="1655"/>
            </a:lvl6pPr>
            <a:lvl7pPr marL="2268220" indent="0">
              <a:buNone/>
              <a:defRPr sz="1655"/>
            </a:lvl7pPr>
            <a:lvl8pPr marL="2646045" indent="0">
              <a:buNone/>
              <a:defRPr sz="1655"/>
            </a:lvl8pPr>
            <a:lvl9pPr marL="3024505" indent="0">
              <a:buNone/>
              <a:defRPr sz="1655"/>
            </a:lvl9pPr>
          </a:lstStyle>
          <a:p>
            <a:endParaRPr lang="zh-CN" altLang="en-US"/>
          </a:p>
        </p:txBody>
      </p:sp>
      <p:sp>
        <p:nvSpPr>
          <p:cNvPr id="4" name="文本占位符 3"/>
          <p:cNvSpPr>
            <a:spLocks noGrp="1"/>
          </p:cNvSpPr>
          <p:nvPr>
            <p:ph type="body" sz="half" idx="2"/>
          </p:nvPr>
        </p:nvSpPr>
        <p:spPr>
          <a:xfrm>
            <a:off x="1481883" y="8368335"/>
            <a:ext cx="4536214" cy="1254878"/>
          </a:xfrm>
        </p:spPr>
        <p:txBody>
          <a:bodyPr/>
          <a:lstStyle>
            <a:lvl1pPr marL="0" indent="0">
              <a:buNone/>
              <a:defRPr sz="1160"/>
            </a:lvl1pPr>
            <a:lvl2pPr marL="378460" indent="0">
              <a:buNone/>
              <a:defRPr sz="995"/>
            </a:lvl2pPr>
            <a:lvl3pPr marL="755650" indent="0">
              <a:buNone/>
              <a:defRPr sz="825"/>
            </a:lvl3pPr>
            <a:lvl4pPr marL="1134110" indent="0">
              <a:buNone/>
              <a:defRPr sz="745"/>
            </a:lvl4pPr>
            <a:lvl5pPr marL="1511935" indent="0">
              <a:buNone/>
              <a:defRPr sz="745"/>
            </a:lvl5pPr>
            <a:lvl6pPr marL="1890395" indent="0">
              <a:buNone/>
              <a:defRPr sz="745"/>
            </a:lvl6pPr>
            <a:lvl7pPr marL="2268220" indent="0">
              <a:buNone/>
              <a:defRPr sz="745"/>
            </a:lvl7pPr>
            <a:lvl8pPr marL="2646045" indent="0">
              <a:buNone/>
              <a:defRPr sz="745"/>
            </a:lvl8pPr>
            <a:lvl9pPr marL="3024505" indent="0">
              <a:buNone/>
              <a:defRPr sz="74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378018" y="428194"/>
            <a:ext cx="6804321" cy="1782077"/>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378018" y="2494907"/>
            <a:ext cx="6804321" cy="7056529"/>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378018" y="9910326"/>
            <a:ext cx="1764083" cy="569274"/>
          </a:xfrm>
          <a:prstGeom prst="rect">
            <a:avLst/>
          </a:prstGeom>
        </p:spPr>
        <p:txBody>
          <a:bodyPr vert="horz" lIns="91440" tIns="45720" rIns="91440" bIns="45720" rtlCol="0" anchor="ctr"/>
          <a:lstStyle>
            <a:lvl1pPr algn="l">
              <a:defRPr sz="995">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2583122" y="9910326"/>
            <a:ext cx="2394113" cy="569274"/>
          </a:xfrm>
          <a:prstGeom prst="rect">
            <a:avLst/>
          </a:prstGeom>
        </p:spPr>
        <p:txBody>
          <a:bodyPr vert="horz" lIns="91440" tIns="45720" rIns="91440" bIns="45720" rtlCol="0" anchor="ctr"/>
          <a:lstStyle>
            <a:lvl1pPr algn="ctr">
              <a:defRPr sz="995">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5418256" y="9910326"/>
            <a:ext cx="1764083" cy="569274"/>
          </a:xfrm>
          <a:prstGeom prst="rect">
            <a:avLst/>
          </a:prstGeom>
        </p:spPr>
        <p:txBody>
          <a:bodyPr vert="horz" lIns="91440" tIns="45720" rIns="91440" bIns="45720" rtlCol="0" anchor="ctr"/>
          <a:lstStyle>
            <a:lvl1pPr algn="r">
              <a:defRPr sz="995">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755650" rtl="0" eaLnBrk="1" latinLnBrk="0" hangingPunct="1">
        <a:spcBef>
          <a:spcPct val="0"/>
        </a:spcBef>
        <a:buNone/>
        <a:defRPr sz="3640" kern="1200">
          <a:solidFill>
            <a:schemeClr val="tx1"/>
          </a:solidFill>
          <a:latin typeface="+mj-lt"/>
          <a:ea typeface="+mj-ea"/>
          <a:cs typeface="+mj-cs"/>
        </a:defRPr>
      </a:lvl1pPr>
    </p:titleStyle>
    <p:bodyStyle>
      <a:lvl1pPr marL="283210" indent="-283210" algn="l" defTabSz="755650" rtl="0" eaLnBrk="1" latinLnBrk="0" hangingPunct="1">
        <a:spcBef>
          <a:spcPts val="80"/>
        </a:spcBef>
        <a:buFont typeface="Arial" panose="020B0604020202020204" pitchFamily="34" charset="0"/>
        <a:buChar char="•"/>
        <a:defRPr sz="2650" kern="1200">
          <a:solidFill>
            <a:schemeClr val="tx1"/>
          </a:solidFill>
          <a:latin typeface="+mn-lt"/>
          <a:ea typeface="+mn-ea"/>
          <a:cs typeface="+mn-cs"/>
        </a:defRPr>
      </a:lvl1pPr>
      <a:lvl2pPr marL="614680" indent="-236220" algn="l" defTabSz="755650" rtl="0" eaLnBrk="1" latinLnBrk="0" hangingPunct="1">
        <a:spcBef>
          <a:spcPts val="80"/>
        </a:spcBef>
        <a:buFont typeface="Arial" panose="020B0604020202020204" pitchFamily="34" charset="0"/>
        <a:buChar char="–"/>
        <a:defRPr sz="2315" kern="1200">
          <a:solidFill>
            <a:schemeClr val="tx1"/>
          </a:solidFill>
          <a:latin typeface="+mn-lt"/>
          <a:ea typeface="+mn-ea"/>
          <a:cs typeface="+mn-cs"/>
        </a:defRPr>
      </a:lvl2pPr>
      <a:lvl3pPr marL="944880" indent="-189230" algn="l" defTabSz="755650" rtl="0" eaLnBrk="1" latinLnBrk="0" hangingPunct="1">
        <a:spcBef>
          <a:spcPts val="80"/>
        </a:spcBef>
        <a:buFont typeface="Arial" panose="020B0604020202020204" pitchFamily="34" charset="0"/>
        <a:buChar char="•"/>
        <a:defRPr sz="1985" kern="1200">
          <a:solidFill>
            <a:schemeClr val="tx1"/>
          </a:solidFill>
          <a:latin typeface="+mn-lt"/>
          <a:ea typeface="+mn-ea"/>
          <a:cs typeface="+mn-cs"/>
        </a:defRPr>
      </a:lvl3pPr>
      <a:lvl4pPr marL="1323340" indent="-189230" algn="l" defTabSz="755650" rtl="0" eaLnBrk="1" latinLnBrk="0" hangingPunct="1">
        <a:spcBef>
          <a:spcPts val="80"/>
        </a:spcBef>
        <a:buFont typeface="Arial" panose="020B0604020202020204" pitchFamily="34" charset="0"/>
        <a:buChar char="–"/>
        <a:defRPr sz="1655" kern="1200">
          <a:solidFill>
            <a:schemeClr val="tx1"/>
          </a:solidFill>
          <a:latin typeface="+mn-lt"/>
          <a:ea typeface="+mn-ea"/>
          <a:cs typeface="+mn-cs"/>
        </a:defRPr>
      </a:lvl4pPr>
      <a:lvl5pPr marL="1701165" indent="-189230" algn="l" defTabSz="755650" rtl="0" eaLnBrk="1" latinLnBrk="0" hangingPunct="1">
        <a:spcBef>
          <a:spcPts val="80"/>
        </a:spcBef>
        <a:buFont typeface="Arial" panose="020B0604020202020204" pitchFamily="34" charset="0"/>
        <a:buChar char="»"/>
        <a:defRPr sz="1655" kern="1200">
          <a:solidFill>
            <a:schemeClr val="tx1"/>
          </a:solidFill>
          <a:latin typeface="+mn-lt"/>
          <a:ea typeface="+mn-ea"/>
          <a:cs typeface="+mn-cs"/>
        </a:defRPr>
      </a:lvl5pPr>
      <a:lvl6pPr marL="2078990" indent="-189230" algn="l" defTabSz="755650" rtl="0" eaLnBrk="1" latinLnBrk="0" hangingPunct="1">
        <a:spcBef>
          <a:spcPts val="80"/>
        </a:spcBef>
        <a:buFont typeface="Arial" panose="020B0604020202020204" pitchFamily="34" charset="0"/>
        <a:buChar char="•"/>
        <a:defRPr sz="1655" kern="1200">
          <a:solidFill>
            <a:schemeClr val="tx1"/>
          </a:solidFill>
          <a:latin typeface="+mn-lt"/>
          <a:ea typeface="+mn-ea"/>
          <a:cs typeface="+mn-cs"/>
        </a:defRPr>
      </a:lvl6pPr>
      <a:lvl7pPr marL="2456815" indent="-189230" algn="l" defTabSz="755650" rtl="0" eaLnBrk="1" latinLnBrk="0" hangingPunct="1">
        <a:spcBef>
          <a:spcPts val="80"/>
        </a:spcBef>
        <a:buFont typeface="Arial" panose="020B0604020202020204" pitchFamily="34" charset="0"/>
        <a:buChar char="•"/>
        <a:defRPr sz="1655" kern="1200">
          <a:solidFill>
            <a:schemeClr val="tx1"/>
          </a:solidFill>
          <a:latin typeface="+mn-lt"/>
          <a:ea typeface="+mn-ea"/>
          <a:cs typeface="+mn-cs"/>
        </a:defRPr>
      </a:lvl7pPr>
      <a:lvl8pPr marL="2835275" indent="-189230" algn="l" defTabSz="755650" rtl="0" eaLnBrk="1" latinLnBrk="0" hangingPunct="1">
        <a:spcBef>
          <a:spcPts val="80"/>
        </a:spcBef>
        <a:buFont typeface="Arial" panose="020B0604020202020204" pitchFamily="34" charset="0"/>
        <a:buChar char="•"/>
        <a:defRPr sz="1655" kern="1200">
          <a:solidFill>
            <a:schemeClr val="tx1"/>
          </a:solidFill>
          <a:latin typeface="+mn-lt"/>
          <a:ea typeface="+mn-ea"/>
          <a:cs typeface="+mn-cs"/>
        </a:defRPr>
      </a:lvl8pPr>
      <a:lvl9pPr marL="3213100" indent="-189230" algn="l" defTabSz="755650" rtl="0" eaLnBrk="1" latinLnBrk="0" hangingPunct="1">
        <a:spcBef>
          <a:spcPts val="80"/>
        </a:spcBef>
        <a:buFont typeface="Arial" panose="020B0604020202020204" pitchFamily="34" charset="0"/>
        <a:buChar char="•"/>
        <a:defRPr sz="1655" kern="1200">
          <a:solidFill>
            <a:schemeClr val="tx1"/>
          </a:solidFill>
          <a:latin typeface="+mn-lt"/>
          <a:ea typeface="+mn-ea"/>
          <a:cs typeface="+mn-cs"/>
        </a:defRPr>
      </a:lvl9pPr>
    </p:bodyStyle>
    <p:otherStyle>
      <a:defPPr>
        <a:defRPr lang="zh-CN"/>
      </a:defPPr>
      <a:lvl1pPr marL="0" algn="l" defTabSz="755650" rtl="0" eaLnBrk="1" latinLnBrk="0" hangingPunct="1">
        <a:defRPr sz="1490" kern="1200">
          <a:solidFill>
            <a:schemeClr val="tx1"/>
          </a:solidFill>
          <a:latin typeface="+mn-lt"/>
          <a:ea typeface="+mn-ea"/>
          <a:cs typeface="+mn-cs"/>
        </a:defRPr>
      </a:lvl1pPr>
      <a:lvl2pPr marL="378460" algn="l" defTabSz="755650" rtl="0" eaLnBrk="1" latinLnBrk="0" hangingPunct="1">
        <a:defRPr sz="1490" kern="1200">
          <a:solidFill>
            <a:schemeClr val="tx1"/>
          </a:solidFill>
          <a:latin typeface="+mn-lt"/>
          <a:ea typeface="+mn-ea"/>
          <a:cs typeface="+mn-cs"/>
        </a:defRPr>
      </a:lvl2pPr>
      <a:lvl3pPr marL="755650" algn="l" defTabSz="755650" rtl="0" eaLnBrk="1" latinLnBrk="0" hangingPunct="1">
        <a:defRPr sz="1490" kern="1200">
          <a:solidFill>
            <a:schemeClr val="tx1"/>
          </a:solidFill>
          <a:latin typeface="+mn-lt"/>
          <a:ea typeface="+mn-ea"/>
          <a:cs typeface="+mn-cs"/>
        </a:defRPr>
      </a:lvl3pPr>
      <a:lvl4pPr marL="1134110" algn="l" defTabSz="755650" rtl="0" eaLnBrk="1" latinLnBrk="0" hangingPunct="1">
        <a:defRPr sz="1490" kern="1200">
          <a:solidFill>
            <a:schemeClr val="tx1"/>
          </a:solidFill>
          <a:latin typeface="+mn-lt"/>
          <a:ea typeface="+mn-ea"/>
          <a:cs typeface="+mn-cs"/>
        </a:defRPr>
      </a:lvl4pPr>
      <a:lvl5pPr marL="1511935" algn="l" defTabSz="755650" rtl="0" eaLnBrk="1" latinLnBrk="0" hangingPunct="1">
        <a:defRPr sz="1490" kern="1200">
          <a:solidFill>
            <a:schemeClr val="tx1"/>
          </a:solidFill>
          <a:latin typeface="+mn-lt"/>
          <a:ea typeface="+mn-ea"/>
          <a:cs typeface="+mn-cs"/>
        </a:defRPr>
      </a:lvl5pPr>
      <a:lvl6pPr marL="1890395" algn="l" defTabSz="755650" rtl="0" eaLnBrk="1" latinLnBrk="0" hangingPunct="1">
        <a:defRPr sz="1490" kern="1200">
          <a:solidFill>
            <a:schemeClr val="tx1"/>
          </a:solidFill>
          <a:latin typeface="+mn-lt"/>
          <a:ea typeface="+mn-ea"/>
          <a:cs typeface="+mn-cs"/>
        </a:defRPr>
      </a:lvl6pPr>
      <a:lvl7pPr marL="2268220" algn="l" defTabSz="755650" rtl="0" eaLnBrk="1" latinLnBrk="0" hangingPunct="1">
        <a:defRPr sz="1490" kern="1200">
          <a:solidFill>
            <a:schemeClr val="tx1"/>
          </a:solidFill>
          <a:latin typeface="+mn-lt"/>
          <a:ea typeface="+mn-ea"/>
          <a:cs typeface="+mn-cs"/>
        </a:defRPr>
      </a:lvl7pPr>
      <a:lvl8pPr marL="2646045" algn="l" defTabSz="755650" rtl="0" eaLnBrk="1" latinLnBrk="0" hangingPunct="1">
        <a:defRPr sz="1490" kern="1200">
          <a:solidFill>
            <a:schemeClr val="tx1"/>
          </a:solidFill>
          <a:latin typeface="+mn-lt"/>
          <a:ea typeface="+mn-ea"/>
          <a:cs typeface="+mn-cs"/>
        </a:defRPr>
      </a:lvl8pPr>
      <a:lvl9pPr marL="3024505" algn="l" defTabSz="755650" rtl="0" eaLnBrk="1" latinLnBrk="0" hangingPunct="1">
        <a:defRPr sz="14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上坝河 (6)"/>
          <p:cNvPicPr>
            <a:picLocks noChangeAspect="1"/>
          </p:cNvPicPr>
          <p:nvPr/>
        </p:nvPicPr>
        <p:blipFill>
          <a:blip r:embed="rId1"/>
          <a:srcRect r="47009"/>
          <a:stretch>
            <a:fillRect/>
          </a:stretch>
        </p:blipFill>
        <p:spPr>
          <a:xfrm>
            <a:off x="0" y="0"/>
            <a:ext cx="7561580" cy="10693400"/>
          </a:xfrm>
          <a:prstGeom prst="rect">
            <a:avLst/>
          </a:prstGeom>
        </p:spPr>
      </p:pic>
      <p:sp>
        <p:nvSpPr>
          <p:cNvPr id="5" name="矩形 4"/>
          <p:cNvSpPr/>
          <p:nvPr/>
        </p:nvSpPr>
        <p:spPr>
          <a:xfrm>
            <a:off x="0" y="0"/>
            <a:ext cx="7559675" cy="10691495"/>
          </a:xfrm>
          <a:prstGeom prst="rect">
            <a:avLst/>
          </a:prstGeom>
          <a:gradFill>
            <a:gsLst>
              <a:gs pos="45000">
                <a:schemeClr val="accent1">
                  <a:lumMod val="5000"/>
                  <a:lumOff val="95000"/>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ctrTitle"/>
          </p:nvPr>
        </p:nvSpPr>
        <p:spPr>
          <a:xfrm>
            <a:off x="-10795" y="2437765"/>
            <a:ext cx="7583805" cy="2441575"/>
          </a:xfrm>
          <a:solidFill>
            <a:schemeClr val="tx2">
              <a:lumMod val="20000"/>
              <a:lumOff val="80000"/>
              <a:alpha val="67000"/>
            </a:schemeClr>
          </a:solidFill>
        </p:spPr>
        <p:txBody>
          <a:bodyPr>
            <a:normAutofit/>
          </a:bodyPr>
          <a:p>
            <a:pPr algn="ctr" fontAlgn="auto">
              <a:lnSpc>
                <a:spcPct val="150000"/>
              </a:lnSpc>
            </a:pPr>
            <a:r>
              <a:rPr lang="zh-CN" altLang="en-US" sz="2800" b="1">
                <a:solidFill>
                  <a:schemeClr val="bg1"/>
                </a:solidFill>
                <a:latin typeface="微软雅黑" panose="020B0503020204020204" charset="-122"/>
                <a:ea typeface="微软雅黑" panose="020B0503020204020204" charset="-122"/>
                <a:cs typeface="微软雅黑" panose="020B0503020204020204" charset="-122"/>
              </a:rPr>
              <a:t>宁陕县城镇开发边界局部优化方案</a:t>
            </a:r>
            <a:br>
              <a:rPr lang="zh-CN" altLang="en-US" sz="2800" b="1">
                <a:solidFill>
                  <a:schemeClr val="bg1"/>
                </a:solidFill>
                <a:latin typeface="微软雅黑" panose="020B0503020204020204" charset="-122"/>
                <a:ea typeface="微软雅黑" panose="020B0503020204020204" charset="-122"/>
                <a:cs typeface="微软雅黑" panose="020B0503020204020204" charset="-122"/>
              </a:rPr>
            </a:br>
            <a:r>
              <a:rPr lang="zh-CN" altLang="en-US" sz="2800" b="1">
                <a:solidFill>
                  <a:schemeClr val="bg1"/>
                </a:solidFill>
                <a:latin typeface="微软雅黑" panose="020B0503020204020204" charset="-122"/>
                <a:ea typeface="微软雅黑" panose="020B0503020204020204" charset="-122"/>
                <a:cs typeface="微软雅黑" panose="020B0503020204020204" charset="-122"/>
              </a:rPr>
              <a:t>（2025年第1次）</a:t>
            </a:r>
            <a:br>
              <a:rPr lang="zh-CN" altLang="en-US" sz="2800" b="1">
                <a:solidFill>
                  <a:schemeClr val="bg1"/>
                </a:solidFill>
                <a:latin typeface="微软雅黑" panose="020B0503020204020204" charset="-122"/>
                <a:ea typeface="微软雅黑" panose="020B0503020204020204" charset="-122"/>
                <a:cs typeface="微软雅黑" panose="020B0503020204020204" charset="-122"/>
              </a:rPr>
            </a:br>
            <a:r>
              <a:rPr lang="zh-CN" altLang="en-US" sz="2800" b="1">
                <a:solidFill>
                  <a:schemeClr val="bg1"/>
                </a:solidFill>
                <a:latin typeface="微软雅黑" panose="020B0503020204020204" charset="-122"/>
                <a:ea typeface="微软雅黑" panose="020B0503020204020204" charset="-122"/>
                <a:cs typeface="微软雅黑" panose="020B0503020204020204" charset="-122"/>
              </a:rPr>
              <a:t>公示稿</a:t>
            </a:r>
            <a:endParaRPr lang="zh-CN" altLang="en-US" sz="2800" b="1">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0" y="7807960"/>
            <a:ext cx="7594600" cy="922020"/>
          </a:xfrm>
          <a:prstGeom prst="rect">
            <a:avLst/>
          </a:prstGeom>
          <a:noFill/>
        </p:spPr>
        <p:txBody>
          <a:bodyPr wrap="square" rtlCol="0">
            <a:spAutoFit/>
          </a:bodyPr>
          <a:p>
            <a:pPr algn="ctr" fontAlgn="auto">
              <a:lnSpc>
                <a:spcPct val="150000"/>
              </a:lnSpc>
            </a:pPr>
            <a:r>
              <a:rPr lang="zh-CN" altLang="en-US" b="1">
                <a:solidFill>
                  <a:schemeClr val="bg1"/>
                </a:solidFill>
                <a:latin typeface="微软雅黑" panose="020B0503020204020204" charset="-122"/>
                <a:ea typeface="微软雅黑" panose="020B0503020204020204" charset="-122"/>
                <a:cs typeface="微软雅黑" panose="020B0503020204020204" charset="-122"/>
              </a:rPr>
              <a:t>宁陕县自然资源局</a:t>
            </a:r>
            <a:endParaRPr lang="en-US" altLang="zh-CN" b="1">
              <a:solidFill>
                <a:schemeClr val="bg1"/>
              </a:solidFill>
              <a:latin typeface="微软雅黑" panose="020B0503020204020204" charset="-122"/>
              <a:ea typeface="微软雅黑" panose="020B0503020204020204" charset="-122"/>
              <a:cs typeface="微软雅黑" panose="020B0503020204020204" charset="-122"/>
            </a:endParaRPr>
          </a:p>
          <a:p>
            <a:pPr algn="ctr" fontAlgn="auto">
              <a:lnSpc>
                <a:spcPct val="150000"/>
              </a:lnSpc>
            </a:pPr>
            <a:r>
              <a:rPr lang="en-US" altLang="zh-CN" b="1">
                <a:solidFill>
                  <a:schemeClr val="bg1"/>
                </a:solidFill>
                <a:latin typeface="微软雅黑" panose="020B0503020204020204" charset="-122"/>
                <a:ea typeface="微软雅黑" panose="020B0503020204020204" charset="-122"/>
                <a:cs typeface="微软雅黑" panose="020B0503020204020204" charset="-122"/>
              </a:rPr>
              <a:t>2025</a:t>
            </a:r>
            <a:r>
              <a:rPr lang="zh-CN" altLang="en-US" b="1">
                <a:solidFill>
                  <a:schemeClr val="bg1"/>
                </a:solidFill>
                <a:latin typeface="微软雅黑" panose="020B0503020204020204" charset="-122"/>
                <a:ea typeface="微软雅黑" panose="020B0503020204020204" charset="-122"/>
                <a:cs typeface="微软雅黑" panose="020B0503020204020204" charset="-122"/>
              </a:rPr>
              <a:t>年</a:t>
            </a:r>
            <a:r>
              <a:rPr lang="en-US" b="1">
                <a:solidFill>
                  <a:schemeClr val="bg1"/>
                </a:solidFill>
                <a:latin typeface="微软雅黑" panose="020B0503020204020204" charset="-122"/>
                <a:ea typeface="微软雅黑" panose="020B0503020204020204" charset="-122"/>
                <a:cs typeface="微软雅黑" panose="020B0503020204020204" charset="-122"/>
              </a:rPr>
              <a:t>5</a:t>
            </a:r>
            <a:r>
              <a:rPr lang="zh-CN" b="1">
                <a:solidFill>
                  <a:schemeClr val="bg1"/>
                </a:solidFill>
                <a:latin typeface="微软雅黑" panose="020B0503020204020204" charset="-122"/>
                <a:ea typeface="微软雅黑" panose="020B0503020204020204" charset="-122"/>
                <a:cs typeface="微软雅黑" panose="020B0503020204020204" charset="-122"/>
              </a:rPr>
              <a:t>月</a:t>
            </a:r>
            <a:endParaRPr lang="zh-CN" altLang="zh-CN" b="1">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 name="图片 24" descr="Camera_XHS_16783236927940302ab01kwkwk2zmspa010yncuhdq4icbz"/>
          <p:cNvPicPr>
            <a:picLocks noChangeAspect="1"/>
          </p:cNvPicPr>
          <p:nvPr/>
        </p:nvPicPr>
        <p:blipFill>
          <a:blip r:embed="rId1"/>
          <a:srcRect l="13813" r="202" b="9437"/>
          <a:stretch>
            <a:fillRect/>
          </a:stretch>
        </p:blipFill>
        <p:spPr>
          <a:xfrm>
            <a:off x="0" y="5080"/>
            <a:ext cx="7572375" cy="10704830"/>
          </a:xfrm>
          <a:prstGeom prst="rect">
            <a:avLst/>
          </a:prstGeom>
        </p:spPr>
      </p:pic>
      <p:sp>
        <p:nvSpPr>
          <p:cNvPr id="26" name="矩形 25"/>
          <p:cNvSpPr/>
          <p:nvPr/>
        </p:nvSpPr>
        <p:spPr>
          <a:xfrm>
            <a:off x="635" y="5080"/>
            <a:ext cx="7571740" cy="10705465"/>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4391660" y="789940"/>
            <a:ext cx="2797810" cy="2759075"/>
            <a:chOff x="6916" y="1244"/>
            <a:chExt cx="4406" cy="4345"/>
          </a:xfrm>
        </p:grpSpPr>
        <p:sp>
          <p:nvSpPr>
            <p:cNvPr id="3" name="矩形 2"/>
            <p:cNvSpPr/>
            <p:nvPr/>
          </p:nvSpPr>
          <p:spPr>
            <a:xfrm>
              <a:off x="7272" y="1244"/>
              <a:ext cx="3571" cy="3571"/>
            </a:xfrm>
            <a:prstGeom prst="rect">
              <a:avLst/>
            </a:prstGeom>
            <a:noFill/>
            <a:ln w="76200">
              <a:solidFill>
                <a:srgbClr val="57A2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7104" y="2349"/>
              <a:ext cx="1509" cy="28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7880" y="1842"/>
              <a:ext cx="2381" cy="2381"/>
            </a:xfrm>
            <a:prstGeom prst="rect">
              <a:avLst/>
            </a:prstGeom>
            <a:solidFill>
              <a:srgbClr val="E5F5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6916" y="2083"/>
              <a:ext cx="1482" cy="3343"/>
            </a:xfrm>
            <a:prstGeom prst="rect">
              <a:avLst/>
            </a:prstGeom>
            <a:noFill/>
          </p:spPr>
          <p:txBody>
            <a:bodyPr wrap="square" rtlCol="0">
              <a:spAutoFit/>
            </a:bodyPr>
            <a:p>
              <a:r>
                <a:rPr lang="zh-CN" altLang="en-US" sz="6600">
                  <a:solidFill>
                    <a:srgbClr val="57A22E"/>
                  </a:solidFill>
                  <a:effectLst>
                    <a:outerShdw blurRad="38100" dist="38100" dir="2700000" algn="tl">
                      <a:srgbClr val="000000">
                        <a:alpha val="43137"/>
                      </a:srgbClr>
                    </a:outerShdw>
                  </a:effectLst>
                  <a:latin typeface="叶根友毛笔行书2.0版" panose="02010601030101010101" charset="-122"/>
                  <a:ea typeface="叶根友毛笔行书2.0版" panose="02010601030101010101" charset="-122"/>
                </a:rPr>
                <a:t>目</a:t>
              </a:r>
              <a:endParaRPr lang="zh-CN" altLang="en-US" sz="6600">
                <a:solidFill>
                  <a:srgbClr val="57A22E"/>
                </a:solidFill>
                <a:effectLst>
                  <a:outerShdw blurRad="38100" dist="38100" dir="2700000" algn="tl">
                    <a:srgbClr val="000000">
                      <a:alpha val="43137"/>
                    </a:srgbClr>
                  </a:outerShdw>
                </a:effectLst>
                <a:latin typeface="叶根友毛笔行书2.0版" panose="02010601030101010101" charset="-122"/>
                <a:ea typeface="叶根友毛笔行书2.0版" panose="02010601030101010101" charset="-122"/>
              </a:endParaRPr>
            </a:p>
            <a:p>
              <a:r>
                <a:rPr lang="zh-CN" altLang="en-US" sz="6600">
                  <a:solidFill>
                    <a:srgbClr val="57A22E"/>
                  </a:solidFill>
                  <a:effectLst>
                    <a:outerShdw blurRad="38100" dist="38100" dir="2700000" algn="tl">
                      <a:srgbClr val="000000">
                        <a:alpha val="43137"/>
                      </a:srgbClr>
                    </a:outerShdw>
                  </a:effectLst>
                  <a:latin typeface="叶根友毛笔行书2.0版" panose="02010601030101010101" charset="-122"/>
                  <a:ea typeface="叶根友毛笔行书2.0版" panose="02010601030101010101" charset="-122"/>
                </a:rPr>
                <a:t>录</a:t>
              </a:r>
              <a:endParaRPr lang="zh-CN" altLang="en-US" sz="6600">
                <a:solidFill>
                  <a:srgbClr val="57A22E"/>
                </a:solidFill>
                <a:effectLst>
                  <a:outerShdw blurRad="38100" dist="38100" dir="2700000" algn="tl">
                    <a:srgbClr val="000000">
                      <a:alpha val="43137"/>
                    </a:srgbClr>
                  </a:outerShdw>
                </a:effectLst>
                <a:latin typeface="叶根友毛笔行书2.0版" panose="02010601030101010101" charset="-122"/>
                <a:ea typeface="叶根友毛笔行书2.0版" panose="02010601030101010101" charset="-122"/>
              </a:endParaRPr>
            </a:p>
          </p:txBody>
        </p:sp>
        <p:sp>
          <p:nvSpPr>
            <p:cNvPr id="7" name="文本框 6"/>
            <p:cNvSpPr txBox="1"/>
            <p:nvPr/>
          </p:nvSpPr>
          <p:spPr>
            <a:xfrm>
              <a:off x="8398" y="4815"/>
              <a:ext cx="2925" cy="774"/>
            </a:xfrm>
            <a:prstGeom prst="rect">
              <a:avLst/>
            </a:prstGeom>
            <a:noFill/>
          </p:spPr>
          <p:txBody>
            <a:bodyPr wrap="square" rtlCol="0">
              <a:spAutoFit/>
            </a:bodyPr>
            <a:p>
              <a:r>
                <a:rPr lang="en-US" altLang="zh-CN" sz="2600" b="1">
                  <a:solidFill>
                    <a:schemeClr val="tx1">
                      <a:lumMod val="50000"/>
                      <a:lumOff val="50000"/>
                    </a:schemeClr>
                  </a:solidFill>
                </a:rPr>
                <a:t>CONTENTS</a:t>
              </a:r>
              <a:endParaRPr lang="en-US" altLang="zh-CN" sz="2600" b="1">
                <a:solidFill>
                  <a:schemeClr val="tx1">
                    <a:lumMod val="50000"/>
                    <a:lumOff val="50000"/>
                  </a:schemeClr>
                </a:solidFill>
              </a:endParaRPr>
            </a:p>
          </p:txBody>
        </p:sp>
      </p:grpSp>
      <p:grpSp>
        <p:nvGrpSpPr>
          <p:cNvPr id="24" name="组合 23"/>
          <p:cNvGrpSpPr/>
          <p:nvPr/>
        </p:nvGrpSpPr>
        <p:grpSpPr>
          <a:xfrm>
            <a:off x="754380" y="4251960"/>
            <a:ext cx="4075430" cy="922020"/>
            <a:chOff x="634" y="3707"/>
            <a:chExt cx="6418" cy="1452"/>
          </a:xfrm>
        </p:grpSpPr>
        <p:sp>
          <p:nvSpPr>
            <p:cNvPr id="9" name="文本框 8"/>
            <p:cNvSpPr txBox="1"/>
            <p:nvPr/>
          </p:nvSpPr>
          <p:spPr>
            <a:xfrm>
              <a:off x="2228" y="4022"/>
              <a:ext cx="4824" cy="822"/>
            </a:xfrm>
            <a:prstGeom prst="rect">
              <a:avLst/>
            </a:prstGeom>
            <a:noFill/>
          </p:spPr>
          <p:txBody>
            <a:bodyPr wrap="square" rtlCol="0">
              <a:spAutoFit/>
            </a:bodyPr>
            <a:p>
              <a:r>
                <a:rPr lang="zh-CN" altLang="en-US" sz="2800" b="1"/>
                <a:t>局部优化的原则</a:t>
              </a:r>
              <a:endParaRPr lang="zh-CN" altLang="en-US" sz="2800" b="1"/>
            </a:p>
          </p:txBody>
        </p:sp>
        <p:sp>
          <p:nvSpPr>
            <p:cNvPr id="10" name="文本框 9"/>
            <p:cNvSpPr txBox="1"/>
            <p:nvPr/>
          </p:nvSpPr>
          <p:spPr>
            <a:xfrm>
              <a:off x="634" y="3707"/>
              <a:ext cx="1889" cy="1452"/>
            </a:xfrm>
            <a:prstGeom prst="rect">
              <a:avLst/>
            </a:prstGeom>
            <a:noFill/>
          </p:spPr>
          <p:txBody>
            <a:bodyPr wrap="square" rtlCol="0">
              <a:spAutoFit/>
            </a:bodyPr>
            <a:p>
              <a:r>
                <a:rPr lang="en-US" altLang="zh-CN" sz="5400" b="1">
                  <a:solidFill>
                    <a:srgbClr val="78AB91"/>
                  </a:solidFill>
                  <a:latin typeface="微软雅黑" panose="020B0503020204020204" charset="-122"/>
                  <a:ea typeface="微软雅黑" panose="020B0503020204020204" charset="-122"/>
                </a:rPr>
                <a:t>01</a:t>
              </a:r>
              <a:endParaRPr lang="en-US" altLang="zh-CN" sz="5400" b="1">
                <a:solidFill>
                  <a:srgbClr val="78AB91"/>
                </a:solidFill>
                <a:latin typeface="微软雅黑" panose="020B0503020204020204" charset="-122"/>
                <a:ea typeface="微软雅黑" panose="020B0503020204020204" charset="-122"/>
              </a:endParaRPr>
            </a:p>
          </p:txBody>
        </p:sp>
      </p:grpSp>
      <p:grpSp>
        <p:nvGrpSpPr>
          <p:cNvPr id="23" name="组合 22"/>
          <p:cNvGrpSpPr/>
          <p:nvPr/>
        </p:nvGrpSpPr>
        <p:grpSpPr>
          <a:xfrm>
            <a:off x="754380" y="5518785"/>
            <a:ext cx="4143375" cy="922020"/>
            <a:chOff x="634" y="6013"/>
            <a:chExt cx="6525" cy="1452"/>
          </a:xfrm>
        </p:grpSpPr>
        <p:sp>
          <p:nvSpPr>
            <p:cNvPr id="11" name="文本框 10"/>
            <p:cNvSpPr txBox="1"/>
            <p:nvPr/>
          </p:nvSpPr>
          <p:spPr>
            <a:xfrm>
              <a:off x="2228" y="6328"/>
              <a:ext cx="4931" cy="822"/>
            </a:xfrm>
            <a:prstGeom prst="rect">
              <a:avLst/>
            </a:prstGeom>
            <a:noFill/>
          </p:spPr>
          <p:txBody>
            <a:bodyPr wrap="square" rtlCol="0">
              <a:spAutoFit/>
            </a:bodyPr>
            <a:p>
              <a:r>
                <a:rPr lang="zh-CN" altLang="zh-CN" sz="2800" b="1">
                  <a:sym typeface="+mn-ea"/>
                </a:rPr>
                <a:t>调入调出</a:t>
              </a:r>
              <a:r>
                <a:rPr lang="zh-CN" altLang="en-US" sz="2800" b="1">
                  <a:sym typeface="+mn-ea"/>
                </a:rPr>
                <a:t>图斑情况</a:t>
              </a:r>
              <a:endParaRPr lang="zh-CN" altLang="en-US" sz="2800" b="1"/>
            </a:p>
          </p:txBody>
        </p:sp>
        <p:sp>
          <p:nvSpPr>
            <p:cNvPr id="12" name="文本框 11"/>
            <p:cNvSpPr txBox="1"/>
            <p:nvPr/>
          </p:nvSpPr>
          <p:spPr>
            <a:xfrm>
              <a:off x="634" y="6013"/>
              <a:ext cx="1889" cy="1452"/>
            </a:xfrm>
            <a:prstGeom prst="rect">
              <a:avLst/>
            </a:prstGeom>
            <a:noFill/>
          </p:spPr>
          <p:txBody>
            <a:bodyPr wrap="square" rtlCol="0">
              <a:spAutoFit/>
            </a:bodyPr>
            <a:p>
              <a:r>
                <a:rPr lang="en-US" altLang="zh-CN" sz="5400" b="1">
                  <a:solidFill>
                    <a:srgbClr val="B97E9D"/>
                  </a:solidFill>
                  <a:latin typeface="微软雅黑" panose="020B0503020204020204" charset="-122"/>
                  <a:ea typeface="微软雅黑" panose="020B0503020204020204" charset="-122"/>
                </a:rPr>
                <a:t>02</a:t>
              </a:r>
              <a:endParaRPr lang="en-US" altLang="zh-CN" sz="5400" b="1">
                <a:solidFill>
                  <a:srgbClr val="B97E9D"/>
                </a:solidFill>
                <a:latin typeface="微软雅黑" panose="020B0503020204020204" charset="-122"/>
                <a:ea typeface="微软雅黑" panose="020B0503020204020204" charset="-122"/>
              </a:endParaRPr>
            </a:p>
          </p:txBody>
        </p:sp>
      </p:grpSp>
      <p:grpSp>
        <p:nvGrpSpPr>
          <p:cNvPr id="22" name="组合 21"/>
          <p:cNvGrpSpPr/>
          <p:nvPr/>
        </p:nvGrpSpPr>
        <p:grpSpPr>
          <a:xfrm>
            <a:off x="754380" y="6785610"/>
            <a:ext cx="6296025" cy="922020"/>
            <a:chOff x="634" y="8319"/>
            <a:chExt cx="9915" cy="1452"/>
          </a:xfrm>
        </p:grpSpPr>
        <p:sp>
          <p:nvSpPr>
            <p:cNvPr id="13" name="文本框 12"/>
            <p:cNvSpPr txBox="1"/>
            <p:nvPr/>
          </p:nvSpPr>
          <p:spPr>
            <a:xfrm>
              <a:off x="2228" y="8634"/>
              <a:ext cx="8321" cy="822"/>
            </a:xfrm>
            <a:prstGeom prst="rect">
              <a:avLst/>
            </a:prstGeom>
            <a:noFill/>
          </p:spPr>
          <p:txBody>
            <a:bodyPr wrap="square" rtlCol="0">
              <a:spAutoFit/>
            </a:bodyPr>
            <a:p>
              <a:r>
                <a:rPr lang="zh-CN" altLang="en-US" sz="2800" b="1">
                  <a:sym typeface="+mn-ea"/>
                </a:rPr>
                <a:t>优化后城镇开发边界情况</a:t>
              </a:r>
              <a:endParaRPr lang="zh-CN" altLang="en-US" sz="2800" b="1">
                <a:sym typeface="+mn-ea"/>
              </a:endParaRPr>
            </a:p>
          </p:txBody>
        </p:sp>
        <p:sp>
          <p:nvSpPr>
            <p:cNvPr id="14" name="文本框 13"/>
            <p:cNvSpPr txBox="1"/>
            <p:nvPr/>
          </p:nvSpPr>
          <p:spPr>
            <a:xfrm>
              <a:off x="634" y="8319"/>
              <a:ext cx="1889" cy="1452"/>
            </a:xfrm>
            <a:prstGeom prst="rect">
              <a:avLst/>
            </a:prstGeom>
            <a:noFill/>
          </p:spPr>
          <p:txBody>
            <a:bodyPr wrap="square" rtlCol="0">
              <a:spAutoFit/>
            </a:bodyPr>
            <a:p>
              <a:r>
                <a:rPr lang="en-US" altLang="zh-CN" sz="5400" b="1">
                  <a:solidFill>
                    <a:srgbClr val="5D9CD5"/>
                  </a:solidFill>
                  <a:latin typeface="微软雅黑" panose="020B0503020204020204" charset="-122"/>
                  <a:ea typeface="微软雅黑" panose="020B0503020204020204" charset="-122"/>
                </a:rPr>
                <a:t>03</a:t>
              </a:r>
              <a:endParaRPr lang="en-US" altLang="zh-CN" sz="5400" b="1">
                <a:solidFill>
                  <a:srgbClr val="5D9CD5"/>
                </a:solidFill>
                <a:latin typeface="微软雅黑" panose="020B0503020204020204" charset="-122"/>
                <a:ea typeface="微软雅黑" panose="020B0503020204020204"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descr="Camera_XHS_16783239423170302a801kwkwk2zmspa01131l6wdoiki04"/>
          <p:cNvPicPr>
            <a:picLocks noChangeAspect="1"/>
          </p:cNvPicPr>
          <p:nvPr/>
        </p:nvPicPr>
        <p:blipFill>
          <a:blip r:embed="rId1"/>
          <a:srcRect l="10810" r="597" b="7576"/>
          <a:stretch>
            <a:fillRect/>
          </a:stretch>
        </p:blipFill>
        <p:spPr>
          <a:xfrm>
            <a:off x="-12065" y="9525"/>
            <a:ext cx="7556500" cy="10681970"/>
          </a:xfrm>
          <a:prstGeom prst="rect">
            <a:avLst/>
          </a:prstGeom>
        </p:spPr>
      </p:pic>
      <p:sp>
        <p:nvSpPr>
          <p:cNvPr id="26" name="矩形 25"/>
          <p:cNvSpPr/>
          <p:nvPr/>
        </p:nvSpPr>
        <p:spPr>
          <a:xfrm>
            <a:off x="-13970" y="0"/>
            <a:ext cx="7582535" cy="10700385"/>
          </a:xfrm>
          <a:prstGeom prst="rect">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圆角矩形 9"/>
          <p:cNvSpPr/>
          <p:nvPr/>
        </p:nvSpPr>
        <p:spPr>
          <a:xfrm>
            <a:off x="611505" y="1529715"/>
            <a:ext cx="3024505" cy="503555"/>
          </a:xfrm>
          <a:prstGeom prst="roundRect">
            <a:avLst/>
          </a:prstGeom>
          <a:solidFill>
            <a:srgbClr val="AB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611505" y="5093970"/>
            <a:ext cx="3024505" cy="503555"/>
          </a:xfrm>
          <a:prstGeom prst="roundRect">
            <a:avLst/>
          </a:prstGeom>
          <a:solidFill>
            <a:srgbClr val="AB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 11"/>
          <p:cNvSpPr/>
          <p:nvPr/>
        </p:nvSpPr>
        <p:spPr>
          <a:xfrm>
            <a:off x="605790" y="7148195"/>
            <a:ext cx="3024505" cy="503555"/>
          </a:xfrm>
          <a:prstGeom prst="roundRect">
            <a:avLst/>
          </a:prstGeom>
          <a:solidFill>
            <a:srgbClr val="AB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任意多边形 4"/>
          <p:cNvSpPr/>
          <p:nvPr/>
        </p:nvSpPr>
        <p:spPr>
          <a:xfrm>
            <a:off x="605790" y="665480"/>
            <a:ext cx="869315" cy="459105"/>
          </a:xfrm>
          <a:custGeom>
            <a:avLst/>
            <a:gdLst/>
            <a:ahLst/>
            <a:cxnLst>
              <a:cxn ang="3">
                <a:pos x="hc" y="t"/>
              </a:cxn>
              <a:cxn ang="cd2">
                <a:pos x="l" y="vc"/>
              </a:cxn>
              <a:cxn ang="cd4">
                <a:pos x="hc" y="b"/>
              </a:cxn>
              <a:cxn ang="0">
                <a:pos x="r" y="vc"/>
              </a:cxn>
            </a:cxnLst>
            <a:rect l="l" t="t" r="r" b="b"/>
            <a:pathLst>
              <a:path w="3346" h="1701">
                <a:moveTo>
                  <a:pt x="0" y="0"/>
                </a:moveTo>
                <a:lnTo>
                  <a:pt x="2509" y="0"/>
                </a:lnTo>
                <a:lnTo>
                  <a:pt x="3346" y="851"/>
                </a:lnTo>
                <a:lnTo>
                  <a:pt x="2509" y="1701"/>
                </a:lnTo>
                <a:lnTo>
                  <a:pt x="2509" y="1700"/>
                </a:lnTo>
                <a:lnTo>
                  <a:pt x="0" y="1700"/>
                </a:lnTo>
                <a:lnTo>
                  <a:pt x="0" y="0"/>
                </a:lnTo>
                <a:close/>
              </a:path>
            </a:pathLst>
          </a:custGeom>
          <a:solidFill>
            <a:srgbClr val="78AB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文本框 8"/>
          <p:cNvSpPr txBox="1"/>
          <p:nvPr/>
        </p:nvSpPr>
        <p:spPr>
          <a:xfrm>
            <a:off x="1657985" y="695325"/>
            <a:ext cx="2980690" cy="460375"/>
          </a:xfrm>
          <a:prstGeom prst="rect">
            <a:avLst/>
          </a:prstGeom>
          <a:noFill/>
        </p:spPr>
        <p:txBody>
          <a:bodyPr wrap="square" rtlCol="0">
            <a:spAutoFit/>
          </a:bodyPr>
          <a:p>
            <a:r>
              <a:rPr lang="zh-CN" altLang="en-US" sz="2400" b="1">
                <a:latin typeface="微软雅黑" panose="020B0503020204020204" charset="-122"/>
                <a:ea typeface="微软雅黑" panose="020B0503020204020204" charset="-122"/>
                <a:cs typeface="微软雅黑" panose="020B0503020204020204" charset="-122"/>
              </a:rPr>
              <a:t>局部优化的原则</a:t>
            </a:r>
            <a:endParaRPr lang="zh-CN" altLang="en-US" sz="2400" b="1">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605790" y="1336040"/>
            <a:ext cx="6592570" cy="8340090"/>
          </a:xfrm>
          <a:prstGeom prst="rect">
            <a:avLst/>
          </a:prstGeom>
          <a:noFill/>
          <a:ln w="9525">
            <a:noFill/>
          </a:ln>
        </p:spPr>
        <p:txBody>
          <a:bodyPr wrap="square">
            <a:spAutoFit/>
          </a:bodyPr>
          <a:p>
            <a:pPr indent="0" algn="l" fontAlgn="auto">
              <a:lnSpc>
                <a:spcPct val="200000"/>
              </a:lnSpc>
              <a:buNone/>
            </a:pPr>
            <a:r>
              <a:rPr lang="zh-CN" sz="2000" b="1">
                <a:solidFill>
                  <a:srgbClr val="578B6E"/>
                </a:solidFill>
                <a:latin typeface="微软雅黑" panose="020B0503020204020204" charset="-122"/>
                <a:ea typeface="微软雅黑" panose="020B0503020204020204" charset="-122"/>
              </a:rPr>
              <a:t>坚持底线思维，保护优先</a:t>
            </a:r>
            <a:endParaRPr lang="zh-CN" sz="2000" b="1">
              <a:solidFill>
                <a:srgbClr val="578B6E"/>
              </a:solidFill>
              <a:latin typeface="微软雅黑" panose="020B0503020204020204" charset="-122"/>
              <a:ea typeface="微软雅黑" panose="020B0503020204020204" charset="-122"/>
            </a:endParaRPr>
          </a:p>
          <a:p>
            <a:pPr marL="285750" indent="-285750" algn="l" fontAlgn="auto">
              <a:lnSpc>
                <a:spcPct val="200000"/>
              </a:lnSpc>
              <a:buFont typeface="Arial" panose="020B0604020202020204" pitchFamily="34" charset="0"/>
              <a:buChar char="•"/>
            </a:pPr>
            <a:r>
              <a:rPr lang="zh-CN" sz="1600">
                <a:latin typeface="微软雅黑" panose="020B0503020204020204" charset="-122"/>
                <a:ea typeface="微软雅黑" panose="020B0503020204020204" charset="-122"/>
              </a:rPr>
              <a:t>城镇开发边界调入地块不得占用永久基本农田、生态保护红线及其他生态敏感区域；</a:t>
            </a:r>
            <a:endParaRPr lang="zh-CN" sz="1600">
              <a:latin typeface="微软雅黑" panose="020B0503020204020204" charset="-122"/>
              <a:ea typeface="微软雅黑" panose="020B0503020204020204" charset="-122"/>
            </a:endParaRPr>
          </a:p>
          <a:p>
            <a:pPr marL="285750" indent="-285750" algn="l" fontAlgn="auto">
              <a:lnSpc>
                <a:spcPct val="200000"/>
              </a:lnSpc>
              <a:buFont typeface="Arial" panose="020B0604020202020204" pitchFamily="34" charset="0"/>
              <a:buChar char="•"/>
            </a:pPr>
            <a:r>
              <a:rPr lang="zh-CN" sz="1600">
                <a:latin typeface="微软雅黑" panose="020B0503020204020204" charset="-122"/>
                <a:ea typeface="微软雅黑" panose="020B0503020204020204" charset="-122"/>
              </a:rPr>
              <a:t>不得将集中连片现状城镇用地、已依法批准的城镇建设用地调出城镇开发边界；</a:t>
            </a:r>
            <a:endParaRPr lang="zh-CN" sz="1600">
              <a:latin typeface="微软雅黑" panose="020B0503020204020204" charset="-122"/>
              <a:ea typeface="微软雅黑" panose="020B0503020204020204" charset="-122"/>
            </a:endParaRPr>
          </a:p>
          <a:p>
            <a:pPr marL="285750" indent="-285750" algn="l" fontAlgn="auto">
              <a:lnSpc>
                <a:spcPct val="200000"/>
              </a:lnSpc>
              <a:buFont typeface="Arial" panose="020B0604020202020204" pitchFamily="34" charset="0"/>
              <a:buChar char="•"/>
            </a:pPr>
            <a:r>
              <a:rPr lang="zh-CN" sz="1600">
                <a:latin typeface="微软雅黑" panose="020B0503020204020204" charset="-122"/>
                <a:ea typeface="微软雅黑" panose="020B0503020204020204" charset="-122"/>
              </a:rPr>
              <a:t>引导城镇建设用地向城镇开发边界集中，促进城镇集约集聚建设，提高土地节约集约利用水平。</a:t>
            </a:r>
            <a:endParaRPr lang="zh-CN" sz="1600">
              <a:latin typeface="微软雅黑" panose="020B0503020204020204" charset="-122"/>
              <a:ea typeface="微软雅黑" panose="020B0503020204020204" charset="-122"/>
            </a:endParaRPr>
          </a:p>
          <a:p>
            <a:pPr indent="0" algn="l" fontAlgn="auto">
              <a:lnSpc>
                <a:spcPct val="200000"/>
              </a:lnSpc>
              <a:buNone/>
            </a:pPr>
            <a:r>
              <a:rPr lang="zh-CN" sz="2000" b="1">
                <a:solidFill>
                  <a:srgbClr val="578B6E"/>
                </a:solidFill>
                <a:latin typeface="微软雅黑" panose="020B0503020204020204" charset="-122"/>
                <a:ea typeface="微软雅黑" panose="020B0503020204020204" charset="-122"/>
              </a:rPr>
              <a:t>坚持总量稳定，局部优化</a:t>
            </a:r>
            <a:endParaRPr lang="zh-CN" sz="2000" b="1">
              <a:solidFill>
                <a:srgbClr val="578B6E"/>
              </a:solidFill>
              <a:latin typeface="微软雅黑" panose="020B0503020204020204" charset="-122"/>
              <a:ea typeface="微软雅黑" panose="020B0503020204020204" charset="-122"/>
            </a:endParaRPr>
          </a:p>
          <a:p>
            <a:pPr marL="285750" indent="-285750" algn="l" fontAlgn="auto">
              <a:lnSpc>
                <a:spcPct val="200000"/>
              </a:lnSpc>
              <a:buFont typeface="Arial" panose="020B0604020202020204" pitchFamily="34" charset="0"/>
              <a:buChar char="•"/>
            </a:pPr>
            <a:r>
              <a:rPr lang="zh-CN" sz="1600">
                <a:latin typeface="微软雅黑" panose="020B0503020204020204" charset="-122"/>
                <a:ea typeface="微软雅黑" panose="020B0503020204020204" charset="-122"/>
              </a:rPr>
              <a:t>确保调出图斑总面积应大于等于调入图斑总面积</a:t>
            </a:r>
            <a:endParaRPr lang="zh-CN" sz="1600">
              <a:latin typeface="微软雅黑" panose="020B0503020204020204" charset="-122"/>
              <a:ea typeface="微软雅黑" panose="020B0503020204020204" charset="-122"/>
            </a:endParaRPr>
          </a:p>
          <a:p>
            <a:pPr marL="285750" indent="-285750" algn="l" fontAlgn="auto">
              <a:lnSpc>
                <a:spcPct val="200000"/>
              </a:lnSpc>
              <a:buFont typeface="Arial" panose="020B0604020202020204" pitchFamily="34" charset="0"/>
              <a:buChar char="•"/>
            </a:pPr>
            <a:r>
              <a:rPr lang="zh-CN" sz="1600">
                <a:latin typeface="微软雅黑" panose="020B0503020204020204" charset="-122"/>
                <a:ea typeface="微软雅黑" panose="020B0503020204020204" charset="-122"/>
              </a:rPr>
              <a:t>调入图斑和边界外零星城镇建设用地范围内增量用地面积应小于等于调出图斑范围内增量用地面积。</a:t>
            </a:r>
            <a:endParaRPr lang="zh-CN" sz="1600">
              <a:latin typeface="微软雅黑" panose="020B0503020204020204" charset="-122"/>
              <a:ea typeface="微软雅黑" panose="020B0503020204020204" charset="-122"/>
            </a:endParaRPr>
          </a:p>
          <a:p>
            <a:pPr indent="0" algn="l" fontAlgn="auto">
              <a:lnSpc>
                <a:spcPct val="200000"/>
              </a:lnSpc>
              <a:buNone/>
            </a:pPr>
            <a:r>
              <a:rPr lang="zh-CN" sz="2000" b="1">
                <a:solidFill>
                  <a:srgbClr val="578B6E"/>
                </a:solidFill>
                <a:latin typeface="微软雅黑" panose="020B0503020204020204" charset="-122"/>
                <a:ea typeface="微软雅黑" panose="020B0503020204020204" charset="-122"/>
              </a:rPr>
              <a:t>坚持实事求是，真实可靠</a:t>
            </a:r>
            <a:endParaRPr lang="zh-CN" sz="2000" b="1">
              <a:solidFill>
                <a:srgbClr val="578B6E"/>
              </a:solidFill>
              <a:latin typeface="微软雅黑" panose="020B0503020204020204" charset="-122"/>
              <a:ea typeface="微软雅黑" panose="020B0503020204020204" charset="-122"/>
            </a:endParaRPr>
          </a:p>
          <a:p>
            <a:pPr marL="285750" indent="-285750" algn="l" fontAlgn="auto">
              <a:lnSpc>
                <a:spcPct val="200000"/>
              </a:lnSpc>
              <a:buClrTx/>
              <a:buSzTx/>
              <a:buFont typeface="Arial" panose="020B0604020202020204" pitchFamily="34" charset="0"/>
              <a:buChar char="•"/>
            </a:pPr>
            <a:r>
              <a:rPr lang="zh-CN" sz="1600">
                <a:latin typeface="微软雅黑" panose="020B0503020204020204" charset="-122"/>
                <a:ea typeface="微软雅黑" panose="020B0503020204020204" charset="-122"/>
              </a:rPr>
              <a:t>确保举证材料的真实性和可靠性</a:t>
            </a:r>
            <a:endParaRPr lang="zh-CN" sz="1600">
              <a:latin typeface="微软雅黑" panose="020B0503020204020204" charset="-122"/>
              <a:ea typeface="微软雅黑" panose="020B0503020204020204" charset="-122"/>
            </a:endParaRPr>
          </a:p>
          <a:p>
            <a:pPr marL="285750" indent="-285750" algn="l" fontAlgn="auto">
              <a:lnSpc>
                <a:spcPct val="200000"/>
              </a:lnSpc>
              <a:buClrTx/>
              <a:buSzTx/>
              <a:buFont typeface="Arial" panose="020B0604020202020204" pitchFamily="34" charset="0"/>
              <a:buChar char="•"/>
            </a:pPr>
            <a:r>
              <a:rPr lang="zh-CN" sz="1600">
                <a:latin typeface="微软雅黑" panose="020B0503020204020204" charset="-122"/>
                <a:ea typeface="微软雅黑" panose="020B0503020204020204" charset="-122"/>
              </a:rPr>
              <a:t>确保文档数据的准确性</a:t>
            </a:r>
            <a:endParaRPr lang="zh-CN" sz="1600">
              <a:latin typeface="微软雅黑" panose="020B0503020204020204" charset="-122"/>
              <a:ea typeface="微软雅黑" panose="020B0503020204020204" charset="-122"/>
            </a:endParaRPr>
          </a:p>
          <a:p>
            <a:pPr marL="285750" indent="-285750" algn="l" fontAlgn="auto">
              <a:lnSpc>
                <a:spcPct val="200000"/>
              </a:lnSpc>
              <a:buClrTx/>
              <a:buSzTx/>
              <a:buFont typeface="Arial" panose="020B0604020202020204" pitchFamily="34" charset="0"/>
              <a:buChar char="•"/>
            </a:pPr>
            <a:r>
              <a:rPr lang="zh-CN" sz="1600">
                <a:latin typeface="微软雅黑" panose="020B0503020204020204" charset="-122"/>
                <a:ea typeface="微软雅黑" panose="020B0503020204020204" charset="-122"/>
              </a:rPr>
              <a:t>确保矢量数据的数据完整性、空间数学基础与数据格式正确性、标准符合性、空间拓扑、图数一致性</a:t>
            </a:r>
            <a:endParaRPr lang="zh-CN" sz="1600">
              <a:latin typeface="微软雅黑" panose="020B0503020204020204" charset="-122"/>
              <a:ea typeface="微软雅黑" panose="020B0503020204020204" charset="-122"/>
            </a:endParaRPr>
          </a:p>
        </p:txBody>
      </p:sp>
      <p:sp>
        <p:nvSpPr>
          <p:cNvPr id="3" name="文本框 2"/>
          <p:cNvSpPr txBox="1"/>
          <p:nvPr/>
        </p:nvSpPr>
        <p:spPr>
          <a:xfrm>
            <a:off x="669925" y="633730"/>
            <a:ext cx="603250" cy="521970"/>
          </a:xfrm>
          <a:prstGeom prst="rect">
            <a:avLst/>
          </a:prstGeom>
          <a:noFill/>
        </p:spPr>
        <p:txBody>
          <a:bodyPr wrap="square" rtlCol="0">
            <a:spAutoFit/>
          </a:bodyPr>
          <a:p>
            <a:r>
              <a:rPr lang="en-US" altLang="zh-CN" sz="2800">
                <a:latin typeface="微软雅黑" panose="020B0503020204020204" charset="-122"/>
                <a:ea typeface="微软雅黑" panose="020B0503020204020204" charset="-122"/>
              </a:rPr>
              <a:t>01</a:t>
            </a:r>
            <a:endParaRPr lang="en-US" altLang="zh-CN" sz="2800">
              <a:latin typeface="微软雅黑" panose="020B0503020204020204" charset="-122"/>
              <a:ea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descr="Camera_XHS_16783237693651000g0081hfj8op2ai02g4a4b3pejr53ll8bjv30"/>
          <p:cNvPicPr>
            <a:picLocks noChangeAspect="1"/>
          </p:cNvPicPr>
          <p:nvPr/>
        </p:nvPicPr>
        <p:blipFill>
          <a:blip r:embed="rId1"/>
          <a:srcRect l="4503" r="8488" b="7929"/>
          <a:stretch>
            <a:fillRect/>
          </a:stretch>
        </p:blipFill>
        <p:spPr>
          <a:xfrm>
            <a:off x="-13970" y="0"/>
            <a:ext cx="7573645" cy="10701020"/>
          </a:xfrm>
          <a:prstGeom prst="rect">
            <a:avLst/>
          </a:prstGeom>
        </p:spPr>
      </p:pic>
      <p:sp>
        <p:nvSpPr>
          <p:cNvPr id="26" name="矩形 25"/>
          <p:cNvSpPr/>
          <p:nvPr/>
        </p:nvSpPr>
        <p:spPr>
          <a:xfrm>
            <a:off x="-13970" y="15240"/>
            <a:ext cx="7582535" cy="10700385"/>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任意多边形 4"/>
          <p:cNvSpPr/>
          <p:nvPr/>
        </p:nvSpPr>
        <p:spPr>
          <a:xfrm>
            <a:off x="605790" y="665480"/>
            <a:ext cx="869315" cy="459105"/>
          </a:xfrm>
          <a:custGeom>
            <a:avLst/>
            <a:gdLst/>
            <a:ahLst/>
            <a:cxnLst>
              <a:cxn ang="3">
                <a:pos x="hc" y="t"/>
              </a:cxn>
              <a:cxn ang="cd2">
                <a:pos x="l" y="vc"/>
              </a:cxn>
              <a:cxn ang="cd4">
                <a:pos x="hc" y="b"/>
              </a:cxn>
              <a:cxn ang="0">
                <a:pos x="r" y="vc"/>
              </a:cxn>
            </a:cxnLst>
            <a:rect l="l" t="t" r="r" b="b"/>
            <a:pathLst>
              <a:path w="3346" h="1701">
                <a:moveTo>
                  <a:pt x="0" y="0"/>
                </a:moveTo>
                <a:lnTo>
                  <a:pt x="2509" y="0"/>
                </a:lnTo>
                <a:lnTo>
                  <a:pt x="3346" y="851"/>
                </a:lnTo>
                <a:lnTo>
                  <a:pt x="2509" y="1701"/>
                </a:lnTo>
                <a:lnTo>
                  <a:pt x="2509" y="1700"/>
                </a:lnTo>
                <a:lnTo>
                  <a:pt x="0" y="1700"/>
                </a:lnTo>
                <a:lnTo>
                  <a:pt x="0" y="0"/>
                </a:lnTo>
                <a:close/>
              </a:path>
            </a:pathLst>
          </a:custGeom>
          <a:solidFill>
            <a:srgbClr val="B97E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文本框 8"/>
          <p:cNvSpPr txBox="1"/>
          <p:nvPr/>
        </p:nvSpPr>
        <p:spPr>
          <a:xfrm>
            <a:off x="1657985" y="695325"/>
            <a:ext cx="2980690" cy="460375"/>
          </a:xfrm>
          <a:prstGeom prst="rect">
            <a:avLst/>
          </a:prstGeom>
          <a:noFill/>
        </p:spPr>
        <p:txBody>
          <a:bodyPr wrap="square" rtlCol="0">
            <a:spAutoFit/>
          </a:bodyPr>
          <a:p>
            <a:pPr lvl="0" algn="l">
              <a:buClrTx/>
              <a:buSzTx/>
              <a:buFontTx/>
            </a:pPr>
            <a:r>
              <a:rPr lang="zh-CN" altLang="en-US" sz="2400" b="1">
                <a:latin typeface="微软雅黑" panose="020B0503020204020204" charset="-122"/>
                <a:ea typeface="微软雅黑" panose="020B0503020204020204" charset="-122"/>
                <a:cs typeface="微软雅黑" panose="020B0503020204020204" charset="-122"/>
                <a:sym typeface="+mn-ea"/>
              </a:rPr>
              <a:t>调入调出图斑情况</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69925" y="633730"/>
            <a:ext cx="603250" cy="521970"/>
          </a:xfrm>
          <a:prstGeom prst="rect">
            <a:avLst/>
          </a:prstGeom>
          <a:noFill/>
        </p:spPr>
        <p:txBody>
          <a:bodyPr wrap="square" rtlCol="0">
            <a:spAutoFit/>
          </a:bodyPr>
          <a:p>
            <a:r>
              <a:rPr lang="en-US" altLang="zh-CN" sz="2800">
                <a:latin typeface="微软雅黑" panose="020B0503020204020204" charset="-122"/>
                <a:ea typeface="微软雅黑" panose="020B0503020204020204" charset="-122"/>
              </a:rPr>
              <a:t>02</a:t>
            </a:r>
            <a:endParaRPr lang="en-US" altLang="zh-CN" sz="2800">
              <a:latin typeface="微软雅黑" panose="020B0503020204020204" charset="-122"/>
              <a:ea typeface="微软雅黑" panose="020B0503020204020204" charset="-122"/>
            </a:endParaRPr>
          </a:p>
        </p:txBody>
      </p:sp>
      <p:sp>
        <p:nvSpPr>
          <p:cNvPr id="2" name="文本框 1"/>
          <p:cNvSpPr txBox="1"/>
          <p:nvPr/>
        </p:nvSpPr>
        <p:spPr>
          <a:xfrm>
            <a:off x="476885" y="1316990"/>
            <a:ext cx="6600825" cy="3322955"/>
          </a:xfrm>
          <a:prstGeom prst="rect">
            <a:avLst/>
          </a:prstGeom>
          <a:noFill/>
        </p:spPr>
        <p:txBody>
          <a:bodyPr wrap="square" rtlCol="0">
            <a:spAutoFit/>
          </a:bodyPr>
          <a:p>
            <a:pPr fontAlgn="auto">
              <a:lnSpc>
                <a:spcPct val="150000"/>
              </a:lnSpc>
            </a:pPr>
            <a:r>
              <a:rPr lang="zh-CN" altLang="en-US" sz="2000" b="1">
                <a:solidFill>
                  <a:srgbClr val="B97E9D"/>
                </a:solidFill>
                <a:latin typeface="微软雅黑" panose="020B0503020204020204" charset="-122"/>
                <a:ea typeface="微软雅黑" panose="020B0503020204020204" charset="-122"/>
                <a:cs typeface="微软雅黑" panose="020B0503020204020204" charset="-122"/>
                <a:sym typeface="+mn-ea"/>
              </a:rPr>
              <a:t>调入地块（</a:t>
            </a:r>
            <a:r>
              <a:rPr lang="en-US" altLang="zh-CN" sz="2000" b="1">
                <a:solidFill>
                  <a:srgbClr val="B97E9D"/>
                </a:solidFill>
                <a:latin typeface="微软雅黑" panose="020B0503020204020204" charset="-122"/>
                <a:ea typeface="微软雅黑" panose="020B0503020204020204" charset="-122"/>
                <a:cs typeface="微软雅黑" panose="020B0503020204020204" charset="-122"/>
                <a:sym typeface="+mn-ea"/>
              </a:rPr>
              <a:t>16</a:t>
            </a:r>
            <a:r>
              <a:rPr lang="zh-CN" altLang="en-US" sz="2000" b="1">
                <a:solidFill>
                  <a:srgbClr val="B97E9D"/>
                </a:solidFill>
                <a:latin typeface="微软雅黑" panose="020B0503020204020204" charset="-122"/>
                <a:ea typeface="微软雅黑" panose="020B0503020204020204" charset="-122"/>
                <a:cs typeface="微软雅黑" panose="020B0503020204020204" charset="-122"/>
                <a:sym typeface="+mn-ea"/>
              </a:rPr>
              <a:t>个）：</a:t>
            </a:r>
            <a:r>
              <a:rPr lang="zh-CN" altLang="en-US" sz="2000">
                <a:latin typeface="微软雅黑" panose="020B0503020204020204" charset="-122"/>
                <a:ea typeface="微软雅黑" panose="020B0503020204020204" charset="-122"/>
                <a:cs typeface="微软雅黑" panose="020B0503020204020204" charset="-122"/>
                <a:sym typeface="+mn-ea"/>
              </a:rPr>
              <a:t>调入城镇开发边界2.</a:t>
            </a:r>
            <a:r>
              <a:rPr lang="en-US" altLang="zh-CN" sz="2000">
                <a:latin typeface="微软雅黑" panose="020B0503020204020204" charset="-122"/>
                <a:ea typeface="微软雅黑" panose="020B0503020204020204" charset="-122"/>
                <a:cs typeface="微软雅黑" panose="020B0503020204020204" charset="-122"/>
                <a:sym typeface="+mn-ea"/>
              </a:rPr>
              <a:t>0993</a:t>
            </a:r>
            <a:r>
              <a:rPr lang="zh-CN" altLang="en-US" sz="2000">
                <a:latin typeface="微软雅黑" panose="020B0503020204020204" charset="-122"/>
                <a:ea typeface="微软雅黑" panose="020B0503020204020204" charset="-122"/>
                <a:cs typeface="微软雅黑" panose="020B0503020204020204" charset="-122"/>
                <a:sym typeface="+mn-ea"/>
              </a:rPr>
              <a:t>公顷，调入新增建设用地规模</a:t>
            </a:r>
            <a:r>
              <a:rPr lang="en-US" altLang="zh-CN" sz="2000">
                <a:latin typeface="微软雅黑" panose="020B0503020204020204" charset="-122"/>
                <a:ea typeface="微软雅黑" panose="020B0503020204020204" charset="-122"/>
                <a:cs typeface="微软雅黑" panose="020B0503020204020204" charset="-122"/>
                <a:sym typeface="+mn-ea"/>
              </a:rPr>
              <a:t>1.8132</a:t>
            </a:r>
            <a:r>
              <a:rPr lang="zh-CN" altLang="en-US" sz="2000">
                <a:latin typeface="微软雅黑" panose="020B0503020204020204" charset="-122"/>
                <a:ea typeface="微软雅黑" panose="020B0503020204020204" charset="-122"/>
                <a:cs typeface="微软雅黑" panose="020B0503020204020204" charset="-122"/>
                <a:sym typeface="+mn-ea"/>
              </a:rPr>
              <a:t>公顷；</a:t>
            </a:r>
            <a:endParaRPr lang="zh-CN" altLang="en-US" sz="2000">
              <a:latin typeface="微软雅黑" panose="020B0503020204020204" charset="-122"/>
              <a:ea typeface="微软雅黑" panose="020B0503020204020204" charset="-122"/>
              <a:cs typeface="微软雅黑" panose="020B0503020204020204" charset="-122"/>
            </a:endParaRPr>
          </a:p>
          <a:p>
            <a:pPr marL="342900" indent="-342900" fontAlgn="auto">
              <a:lnSpc>
                <a:spcPct val="150000"/>
              </a:lnSpc>
              <a:buFont typeface="Wingdings" panose="05000000000000000000" charset="0"/>
              <a:buChar char="Ø"/>
            </a:pPr>
            <a:r>
              <a:rPr lang="zh-CN" altLang="en-US" sz="2000">
                <a:latin typeface="微软雅黑" panose="020B0503020204020204" charset="-122"/>
                <a:ea typeface="微软雅黑" panose="020B0503020204020204" charset="-122"/>
                <a:cs typeface="微软雅黑" panose="020B0503020204020204" charset="-122"/>
              </a:rPr>
              <a:t>已核发建设用地使用权权属证书，确需纳入城镇开发边界的地块6个，面积1.2626公顷，新增规模0.9805公顷；</a:t>
            </a:r>
            <a:endParaRPr lang="zh-CN" altLang="en-US" sz="2000">
              <a:latin typeface="微软雅黑" panose="020B0503020204020204" charset="-122"/>
              <a:ea typeface="微软雅黑" panose="020B0503020204020204" charset="-122"/>
              <a:cs typeface="微软雅黑" panose="020B0503020204020204" charset="-122"/>
            </a:endParaRPr>
          </a:p>
          <a:p>
            <a:pPr marL="342900" indent="-342900" fontAlgn="auto">
              <a:lnSpc>
                <a:spcPct val="150000"/>
              </a:lnSpc>
              <a:buFont typeface="Wingdings" panose="05000000000000000000" charset="0"/>
              <a:buChar char="Ø"/>
            </a:pPr>
            <a:r>
              <a:rPr lang="zh-CN" altLang="en-US" sz="2000">
                <a:latin typeface="微软雅黑" panose="020B0503020204020204" charset="-122"/>
                <a:ea typeface="微软雅黑" panose="020B0503020204020204" charset="-122"/>
                <a:cs typeface="微软雅黑" panose="020B0503020204020204" charset="-122"/>
              </a:rPr>
              <a:t>规划深化实施中因用地勘界等需要局部优化的地块</a:t>
            </a:r>
            <a:r>
              <a:rPr lang="en-US" altLang="zh-CN" sz="2000">
                <a:latin typeface="微软雅黑" panose="020B0503020204020204" charset="-122"/>
                <a:ea typeface="微软雅黑" panose="020B0503020204020204" charset="-122"/>
                <a:cs typeface="微软雅黑" panose="020B0503020204020204" charset="-122"/>
              </a:rPr>
              <a:t>10</a:t>
            </a:r>
            <a:r>
              <a:rPr lang="zh-CN" altLang="en-US" sz="2000">
                <a:latin typeface="微软雅黑" panose="020B0503020204020204" charset="-122"/>
                <a:ea typeface="微软雅黑" panose="020B0503020204020204" charset="-122"/>
                <a:cs typeface="微软雅黑" panose="020B0503020204020204" charset="-122"/>
              </a:rPr>
              <a:t>个，面积</a:t>
            </a:r>
            <a:r>
              <a:rPr lang="en-US" altLang="zh-CN" sz="2000">
                <a:latin typeface="微软雅黑" panose="020B0503020204020204" charset="-122"/>
                <a:ea typeface="微软雅黑" panose="020B0503020204020204" charset="-122"/>
                <a:cs typeface="微软雅黑" panose="020B0503020204020204" charset="-122"/>
              </a:rPr>
              <a:t>0.8367</a:t>
            </a:r>
            <a:r>
              <a:rPr lang="zh-CN" altLang="en-US" sz="2000">
                <a:latin typeface="微软雅黑" panose="020B0503020204020204" charset="-122"/>
                <a:ea typeface="微软雅黑" panose="020B0503020204020204" charset="-122"/>
                <a:cs typeface="微软雅黑" panose="020B0503020204020204" charset="-122"/>
              </a:rPr>
              <a:t>公顷，新增建设用地规模</a:t>
            </a:r>
            <a:r>
              <a:rPr lang="en-US" altLang="zh-CN" sz="2000">
                <a:latin typeface="微软雅黑" panose="020B0503020204020204" charset="-122"/>
                <a:ea typeface="微软雅黑" panose="020B0503020204020204" charset="-122"/>
                <a:cs typeface="微软雅黑" panose="020B0503020204020204" charset="-122"/>
              </a:rPr>
              <a:t>0.8327</a:t>
            </a:r>
            <a:r>
              <a:rPr lang="zh-CN" altLang="en-US" sz="2000">
                <a:latin typeface="微软雅黑" panose="020B0503020204020204" charset="-122"/>
                <a:ea typeface="微软雅黑" panose="020B0503020204020204" charset="-122"/>
                <a:cs typeface="微软雅黑" panose="020B0503020204020204" charset="-122"/>
              </a:rPr>
              <a:t>公顷。</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descr="00 城镇开发边界调入调出位置范围图"/>
          <p:cNvPicPr>
            <a:picLocks noChangeAspect="1"/>
          </p:cNvPicPr>
          <p:nvPr/>
        </p:nvPicPr>
        <p:blipFill>
          <a:blip r:embed="rId2"/>
          <a:stretch>
            <a:fillRect/>
          </a:stretch>
        </p:blipFill>
        <p:spPr>
          <a:xfrm>
            <a:off x="683260" y="4696460"/>
            <a:ext cx="6188075" cy="5622925"/>
          </a:xfrm>
          <a:prstGeom prst="rect">
            <a:avLst/>
          </a:prstGeom>
        </p:spPr>
      </p:pic>
      <p:sp>
        <p:nvSpPr>
          <p:cNvPr id="8" name="文本框 7"/>
          <p:cNvSpPr txBox="1"/>
          <p:nvPr/>
        </p:nvSpPr>
        <p:spPr>
          <a:xfrm>
            <a:off x="2974658" y="10363835"/>
            <a:ext cx="1605280" cy="337185"/>
          </a:xfrm>
          <a:prstGeom prst="rect">
            <a:avLst/>
          </a:prstGeom>
          <a:noFill/>
        </p:spPr>
        <p:txBody>
          <a:bodyPr wrap="none" rtlCol="0">
            <a:spAutoFit/>
          </a:bodyPr>
          <a:p>
            <a:pPr algn="ctr"/>
            <a:r>
              <a:rPr lang="zh-CN" altLang="zh-CN" sz="1600">
                <a:latin typeface="微软雅黑" panose="020B0503020204020204" charset="-122"/>
                <a:ea typeface="微软雅黑" panose="020B0503020204020204" charset="-122"/>
              </a:rPr>
              <a:t>调入地块分布图</a:t>
            </a:r>
            <a:endParaRPr lang="zh-CN" altLang="zh-CN" sz="1600">
              <a:latin typeface="微软雅黑" panose="020B0503020204020204" charset="-122"/>
              <a:ea typeface="微软雅黑" panose="020B050302020402020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descr="Camera_XHS_16783237693651000g0081hfj8op2ai02g4a4b3pejr53ll8bjv30"/>
          <p:cNvPicPr>
            <a:picLocks noChangeAspect="1"/>
          </p:cNvPicPr>
          <p:nvPr/>
        </p:nvPicPr>
        <p:blipFill>
          <a:blip r:embed="rId1"/>
          <a:srcRect l="4503" r="8488" b="7929"/>
          <a:stretch>
            <a:fillRect/>
          </a:stretch>
        </p:blipFill>
        <p:spPr>
          <a:xfrm>
            <a:off x="-13970" y="0"/>
            <a:ext cx="7573645" cy="10701020"/>
          </a:xfrm>
          <a:prstGeom prst="rect">
            <a:avLst/>
          </a:prstGeom>
        </p:spPr>
      </p:pic>
      <p:sp>
        <p:nvSpPr>
          <p:cNvPr id="26" name="矩形 25"/>
          <p:cNvSpPr/>
          <p:nvPr/>
        </p:nvSpPr>
        <p:spPr>
          <a:xfrm>
            <a:off x="-13970" y="0"/>
            <a:ext cx="7582535" cy="10700385"/>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任意多边形 4"/>
          <p:cNvSpPr/>
          <p:nvPr/>
        </p:nvSpPr>
        <p:spPr>
          <a:xfrm>
            <a:off x="605790" y="665480"/>
            <a:ext cx="869315" cy="459105"/>
          </a:xfrm>
          <a:custGeom>
            <a:avLst/>
            <a:gdLst/>
            <a:ahLst/>
            <a:cxnLst>
              <a:cxn ang="3">
                <a:pos x="hc" y="t"/>
              </a:cxn>
              <a:cxn ang="cd2">
                <a:pos x="l" y="vc"/>
              </a:cxn>
              <a:cxn ang="cd4">
                <a:pos x="hc" y="b"/>
              </a:cxn>
              <a:cxn ang="0">
                <a:pos x="r" y="vc"/>
              </a:cxn>
            </a:cxnLst>
            <a:rect l="l" t="t" r="r" b="b"/>
            <a:pathLst>
              <a:path w="3346" h="1701">
                <a:moveTo>
                  <a:pt x="0" y="0"/>
                </a:moveTo>
                <a:lnTo>
                  <a:pt x="2509" y="0"/>
                </a:lnTo>
                <a:lnTo>
                  <a:pt x="3346" y="851"/>
                </a:lnTo>
                <a:lnTo>
                  <a:pt x="2509" y="1701"/>
                </a:lnTo>
                <a:lnTo>
                  <a:pt x="2509" y="1700"/>
                </a:lnTo>
                <a:lnTo>
                  <a:pt x="0" y="1700"/>
                </a:lnTo>
                <a:lnTo>
                  <a:pt x="0" y="0"/>
                </a:lnTo>
                <a:close/>
              </a:path>
            </a:pathLst>
          </a:custGeom>
          <a:solidFill>
            <a:srgbClr val="B97E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文本框 8"/>
          <p:cNvSpPr txBox="1"/>
          <p:nvPr/>
        </p:nvSpPr>
        <p:spPr>
          <a:xfrm>
            <a:off x="1657985" y="695325"/>
            <a:ext cx="2980690" cy="460375"/>
          </a:xfrm>
          <a:prstGeom prst="rect">
            <a:avLst/>
          </a:prstGeom>
          <a:noFill/>
        </p:spPr>
        <p:txBody>
          <a:bodyPr wrap="square" rtlCol="0">
            <a:spAutoFit/>
          </a:bodyPr>
          <a:p>
            <a:pPr>
              <a:buClrTx/>
              <a:buSzTx/>
              <a:buFontTx/>
            </a:pPr>
            <a:r>
              <a:rPr lang="zh-CN" altLang="en-US" sz="2400" b="1">
                <a:latin typeface="微软雅黑" panose="020B0503020204020204" charset="-122"/>
                <a:ea typeface="微软雅黑" panose="020B0503020204020204" charset="-122"/>
                <a:cs typeface="微软雅黑" panose="020B0503020204020204" charset="-122"/>
                <a:sym typeface="+mn-ea"/>
              </a:rPr>
              <a:t>调入调出图斑情况</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69925" y="633730"/>
            <a:ext cx="603250" cy="521970"/>
          </a:xfrm>
          <a:prstGeom prst="rect">
            <a:avLst/>
          </a:prstGeom>
          <a:noFill/>
        </p:spPr>
        <p:txBody>
          <a:bodyPr wrap="square" rtlCol="0">
            <a:spAutoFit/>
          </a:bodyPr>
          <a:p>
            <a:r>
              <a:rPr lang="en-US" altLang="zh-CN" sz="2800">
                <a:latin typeface="微软雅黑" panose="020B0503020204020204" charset="-122"/>
                <a:ea typeface="微软雅黑" panose="020B0503020204020204" charset="-122"/>
              </a:rPr>
              <a:t>02</a:t>
            </a:r>
            <a:endParaRPr lang="en-US" altLang="zh-CN" sz="2800">
              <a:latin typeface="微软雅黑" panose="020B0503020204020204" charset="-122"/>
              <a:ea typeface="微软雅黑" panose="020B0503020204020204" charset="-122"/>
            </a:endParaRPr>
          </a:p>
        </p:txBody>
      </p:sp>
      <p:sp>
        <p:nvSpPr>
          <p:cNvPr id="2" name="文本框 1"/>
          <p:cNvSpPr txBox="1"/>
          <p:nvPr/>
        </p:nvSpPr>
        <p:spPr>
          <a:xfrm>
            <a:off x="458470" y="1158240"/>
            <a:ext cx="6418580" cy="553085"/>
          </a:xfrm>
          <a:prstGeom prst="rect">
            <a:avLst/>
          </a:prstGeom>
          <a:noFill/>
        </p:spPr>
        <p:txBody>
          <a:bodyPr wrap="square" rtlCol="0">
            <a:spAutoFit/>
          </a:bodyPr>
          <a:p>
            <a:pPr fontAlgn="auto">
              <a:lnSpc>
                <a:spcPct val="150000"/>
              </a:lnSpc>
            </a:pPr>
            <a:r>
              <a:rPr lang="zh-CN" altLang="en-US" sz="2000" b="1">
                <a:solidFill>
                  <a:srgbClr val="B97E9D"/>
                </a:solidFill>
                <a:latin typeface="微软雅黑" panose="020B0503020204020204" charset="-122"/>
                <a:ea typeface="微软雅黑" panose="020B0503020204020204" charset="-122"/>
                <a:sym typeface="+mn-ea"/>
              </a:rPr>
              <a:t>调入地块涉及项目情况</a:t>
            </a:r>
            <a:endParaRPr lang="en-US" altLang="zh-CN" sz="2000" b="1">
              <a:solidFill>
                <a:srgbClr val="B97E9D"/>
              </a:solidFill>
              <a:latin typeface="微软雅黑" panose="020B0503020204020204" charset="-122"/>
              <a:ea typeface="微软雅黑" panose="020B0503020204020204" charset="-122"/>
              <a:sym typeface="+mn-ea"/>
            </a:endParaRPr>
          </a:p>
        </p:txBody>
      </p:sp>
      <p:graphicFrame>
        <p:nvGraphicFramePr>
          <p:cNvPr id="4" name="表格 3"/>
          <p:cNvGraphicFramePr/>
          <p:nvPr/>
        </p:nvGraphicFramePr>
        <p:xfrm>
          <a:off x="457835" y="2967355"/>
          <a:ext cx="6566535" cy="7209790"/>
        </p:xfrm>
        <a:graphic>
          <a:graphicData uri="http://schemas.openxmlformats.org/drawingml/2006/table">
            <a:tbl>
              <a:tblPr firstRow="1" bandRow="1">
                <a:tableStyleId>{1E171933-4619-4E11-9A3F-F7608DF75F80}</a:tableStyleId>
              </a:tblPr>
              <a:tblGrid>
                <a:gridCol w="761365"/>
                <a:gridCol w="1553845"/>
                <a:gridCol w="2860040"/>
                <a:gridCol w="707390"/>
                <a:gridCol w="683895"/>
              </a:tblGrid>
              <a:tr h="585470">
                <a:tc>
                  <a:txBody>
                    <a:bodyPr/>
                    <a:p>
                      <a:pPr indent="0" algn="ctr">
                        <a:buNone/>
                      </a:pPr>
                      <a:r>
                        <a:rPr lang="en-US" altLang="en-US" sz="1200">
                          <a:latin typeface="微软雅黑" panose="020B0503020204020204" charset="-122"/>
                          <a:ea typeface="微软雅黑" panose="020B0503020204020204" charset="-122"/>
                        </a:rPr>
                        <a:t>项目规划个数</a:t>
                      </a:r>
                      <a:endParaRPr lang="en-US" altLang="en-US" sz="1200">
                        <a:latin typeface="微软雅黑" panose="020B0503020204020204" charset="-122"/>
                        <a:ea typeface="微软雅黑" panose="020B0503020204020204" charset="-122"/>
                      </a:endParaRPr>
                    </a:p>
                  </a:txBody>
                  <a:tcPr marL="7620" marR="7620" marT="7620" marB="0" vert="horz" anchor="ctr" anchorCtr="0">
                    <a:lnB w="6350" cmpd="sng">
                      <a:solidFill>
                        <a:schemeClr val="accent2">
                          <a:lumMod val="60000"/>
                          <a:lumOff val="40000"/>
                        </a:schemeClr>
                      </a:solidFill>
                      <a:prstDash val="solid"/>
                    </a:lnB>
                    <a:solidFill>
                      <a:srgbClr val="B97E9D"/>
                    </a:solidFill>
                  </a:tcPr>
                </a:tc>
                <a:tc>
                  <a:txBody>
                    <a:bodyPr/>
                    <a:p>
                      <a:pPr indent="0" algn="ctr">
                        <a:buNone/>
                      </a:pPr>
                      <a:r>
                        <a:rPr lang="en-US" sz="1200">
                          <a:latin typeface="微软雅黑" panose="020B0503020204020204" charset="-122"/>
                          <a:ea typeface="微软雅黑" panose="020B0503020204020204" charset="-122"/>
                        </a:rPr>
                        <a:t>项目名称</a:t>
                      </a:r>
                      <a:endParaRPr lang="en-US" altLang="en-US" sz="1200">
                        <a:latin typeface="微软雅黑" panose="020B0503020204020204" charset="-122"/>
                        <a:ea typeface="微软雅黑" panose="020B0503020204020204" charset="-122"/>
                      </a:endParaRPr>
                    </a:p>
                  </a:txBody>
                  <a:tcPr marL="7620" marR="7620" marT="7620" marB="0" vert="horz" anchor="ctr" anchorCtr="0">
                    <a:lnB w="6350" cmpd="sng">
                      <a:solidFill>
                        <a:schemeClr val="accent2">
                          <a:lumMod val="60000"/>
                          <a:lumOff val="40000"/>
                        </a:schemeClr>
                      </a:solidFill>
                      <a:prstDash val="solid"/>
                    </a:lnB>
                    <a:solidFill>
                      <a:srgbClr val="B97E9D"/>
                    </a:solidFill>
                  </a:tcPr>
                </a:tc>
                <a:tc>
                  <a:txBody>
                    <a:bodyPr/>
                    <a:p>
                      <a:pPr indent="0" algn="ctr">
                        <a:buNone/>
                      </a:pPr>
                      <a:r>
                        <a:rPr lang="en-US" sz="1200">
                          <a:latin typeface="微软雅黑" panose="020B0503020204020204" charset="-122"/>
                          <a:ea typeface="微软雅黑" panose="020B0503020204020204" charset="-122"/>
                        </a:rPr>
                        <a:t>项目</a:t>
                      </a:r>
                      <a:r>
                        <a:rPr lang="zh-CN" altLang="en-US" sz="1200">
                          <a:latin typeface="微软雅黑" panose="020B0503020204020204" charset="-122"/>
                          <a:ea typeface="微软雅黑" panose="020B0503020204020204" charset="-122"/>
                        </a:rPr>
                        <a:t>调整</a:t>
                      </a:r>
                      <a:r>
                        <a:rPr lang="en-US" sz="1200">
                          <a:latin typeface="微软雅黑" panose="020B0503020204020204" charset="-122"/>
                          <a:ea typeface="微软雅黑" panose="020B0503020204020204" charset="-122"/>
                        </a:rPr>
                        <a:t>类型</a:t>
                      </a:r>
                      <a:endParaRPr lang="en-US" altLang="en-US" sz="1200">
                        <a:latin typeface="微软雅黑" panose="020B0503020204020204" charset="-122"/>
                        <a:ea typeface="微软雅黑" panose="020B0503020204020204" charset="-122"/>
                      </a:endParaRPr>
                    </a:p>
                  </a:txBody>
                  <a:tcPr marL="7620" marR="7620" marT="7620" marB="0" vert="horz" anchor="ctr" anchorCtr="0">
                    <a:lnB w="6350" cmpd="sng">
                      <a:solidFill>
                        <a:schemeClr val="accent2">
                          <a:lumMod val="60000"/>
                          <a:lumOff val="40000"/>
                        </a:schemeClr>
                      </a:solidFill>
                      <a:prstDash val="solid"/>
                    </a:lnB>
                    <a:solidFill>
                      <a:srgbClr val="B97E9D"/>
                    </a:solidFill>
                  </a:tcPr>
                </a:tc>
                <a:tc>
                  <a:txBody>
                    <a:bodyPr/>
                    <a:p>
                      <a:pPr indent="0" algn="ctr">
                        <a:buNone/>
                      </a:pPr>
                      <a:r>
                        <a:rPr lang="en-US" sz="1200">
                          <a:latin typeface="微软雅黑" panose="020B0503020204020204" charset="-122"/>
                          <a:ea typeface="微软雅黑" panose="020B0503020204020204" charset="-122"/>
                        </a:rPr>
                        <a:t>规划用途</a:t>
                      </a:r>
                      <a:endParaRPr lang="en-US" altLang="en-US" sz="1200">
                        <a:latin typeface="微软雅黑" panose="020B0503020204020204" charset="-122"/>
                        <a:ea typeface="微软雅黑" panose="020B0503020204020204" charset="-122"/>
                      </a:endParaRPr>
                    </a:p>
                  </a:txBody>
                  <a:tcPr marL="7620" marR="7620" marT="7620" marB="0" vert="horz" anchor="ctr" anchorCtr="0">
                    <a:lnB w="6350" cmpd="sng">
                      <a:solidFill>
                        <a:schemeClr val="accent2">
                          <a:lumMod val="60000"/>
                          <a:lumOff val="40000"/>
                        </a:schemeClr>
                      </a:solidFill>
                      <a:prstDash val="solid"/>
                    </a:lnB>
                    <a:solidFill>
                      <a:srgbClr val="B97E9D"/>
                    </a:solidFill>
                  </a:tcPr>
                </a:tc>
                <a:tc>
                  <a:txBody>
                    <a:bodyPr/>
                    <a:p>
                      <a:pPr indent="0" algn="ctr">
                        <a:buNone/>
                      </a:pPr>
                      <a:r>
                        <a:rPr lang="en-US" sz="1200">
                          <a:latin typeface="微软雅黑" panose="020B0503020204020204" charset="-122"/>
                          <a:ea typeface="微软雅黑" panose="020B0503020204020204" charset="-122"/>
                        </a:rPr>
                        <a:t>面积</a:t>
                      </a:r>
                      <a:endParaRPr lang="en-US" sz="1200">
                        <a:latin typeface="微软雅黑" panose="020B0503020204020204" charset="-122"/>
                        <a:ea typeface="微软雅黑" panose="020B0503020204020204" charset="-122"/>
                      </a:endParaRPr>
                    </a:p>
                    <a:p>
                      <a:pPr indent="0" algn="ctr">
                        <a:buNone/>
                      </a:pPr>
                      <a:r>
                        <a:rPr lang="en-US" sz="1200">
                          <a:latin typeface="微软雅黑" panose="020B0503020204020204" charset="-122"/>
                          <a:ea typeface="微软雅黑" panose="020B0503020204020204" charset="-122"/>
                        </a:rPr>
                        <a:t>（公顷）</a:t>
                      </a:r>
                      <a:endParaRPr lang="en-US" altLang="en-US" sz="1200">
                        <a:latin typeface="微软雅黑" panose="020B0503020204020204" charset="-122"/>
                        <a:ea typeface="微软雅黑" panose="020B0503020204020204" charset="-122"/>
                      </a:endParaRPr>
                    </a:p>
                  </a:txBody>
                  <a:tcPr marL="7620" marR="7620" marT="7620" marB="0" vert="horz" anchor="ctr" anchorCtr="0">
                    <a:lnB w="6350" cmpd="sng">
                      <a:solidFill>
                        <a:schemeClr val="accent2">
                          <a:lumMod val="60000"/>
                          <a:lumOff val="40000"/>
                        </a:schemeClr>
                      </a:solidFill>
                      <a:prstDash val="solid"/>
                    </a:lnB>
                    <a:solidFill>
                      <a:srgbClr val="B97E9D"/>
                    </a:solidFill>
                  </a:tcPr>
                </a:tc>
              </a:tr>
              <a:tr h="584835">
                <a:tc>
                  <a:txBody>
                    <a:bodyPr/>
                    <a:p>
                      <a:pPr indent="0" algn="ctr">
                        <a:buNone/>
                      </a:pPr>
                      <a:r>
                        <a:rPr lang="en-US" altLang="en-US" sz="1200">
                          <a:latin typeface="微软雅黑" panose="020B0503020204020204" charset="-122"/>
                          <a:ea typeface="微软雅黑" panose="020B0503020204020204" charset="-122"/>
                        </a:rPr>
                        <a:t>1</a:t>
                      </a:r>
                      <a:endParaRPr lang="en-US" altLang="en-US" sz="1200">
                        <a:latin typeface="微软雅黑" panose="020B0503020204020204" charset="-122"/>
                        <a:ea typeface="微软雅黑" panose="020B0503020204020204" charset="-122"/>
                      </a:endParaRPr>
                    </a:p>
                  </a:txBody>
                  <a:tcPr marL="7620" marR="7620" marT="7620" marB="0" vert="horz" anchor="ctr" anchorCtr="0">
                    <a:lnL w="6350" cmpd="sng">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宁陕县东河市政道路工程项目</a:t>
                      </a:r>
                      <a:endParaRPr lang="en-US" altLang="en-US" sz="1200">
                        <a:latin typeface="微软雅黑" panose="020B0503020204020204" charset="-122"/>
                        <a:ea typeface="微软雅黑" panose="020B0503020204020204" charset="-122"/>
                      </a:endParaRPr>
                    </a:p>
                  </a:txBody>
                  <a:tcPr marL="7620" marR="7620" marT="7620" marB="0" vert="horz" anchor="ctr" anchorCtr="0">
                    <a:lnL w="6350" cmpd="sng">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规划深化实施中因用地勘界、比例尺衔接等需要局部优化的</a:t>
                      </a:r>
                      <a:endParaRPr lang="en-US"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交通运输用地</a:t>
                      </a:r>
                      <a:endParaRPr lang="en-US"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0.1029</a:t>
                      </a:r>
                      <a:endParaRPr lang="en-US"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cmpd="sng">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r>
              <a:tr h="585470">
                <a:tc>
                  <a:txBody>
                    <a:bodyPr/>
                    <a:p>
                      <a:pPr indent="0" algn="ctr">
                        <a:buNone/>
                      </a:pPr>
                      <a:r>
                        <a:rPr lang="en-US" altLang="en-US" sz="1200">
                          <a:latin typeface="微软雅黑" panose="020B0503020204020204" charset="-122"/>
                          <a:ea typeface="微软雅黑" panose="020B0503020204020204" charset="-122"/>
                        </a:rPr>
                        <a:t>1</a:t>
                      </a:r>
                      <a:endParaRPr lang="en-US" altLang="en-US" sz="1200">
                        <a:latin typeface="微软雅黑" panose="020B0503020204020204" charset="-122"/>
                        <a:ea typeface="微软雅黑" panose="020B0503020204020204" charset="-122"/>
                      </a:endParaRPr>
                    </a:p>
                  </a:txBody>
                  <a:tcPr marL="7620" marR="7620" marT="7620" marB="0" vert="horz" anchor="ctr" anchorCtr="0">
                    <a:lnL w="6350" cmpd="sng">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宁陕县跨东河桥梁新建工程项目</a:t>
                      </a:r>
                      <a:endParaRPr lang="en-US" altLang="en-US" sz="1200">
                        <a:latin typeface="微软雅黑" panose="020B0503020204020204" charset="-122"/>
                        <a:ea typeface="微软雅黑" panose="020B0503020204020204" charset="-122"/>
                      </a:endParaRPr>
                    </a:p>
                  </a:txBody>
                  <a:tcPr marL="7620" marR="7620" marT="7620" marB="0" vert="horz" anchor="ctr" anchorCtr="0">
                    <a:lnL w="6350" cmpd="sng">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规划深化实施中因用地勘界、比例尺衔接等需要局部优化的</a:t>
                      </a:r>
                      <a:endParaRPr lang="en-US"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交通运输用地</a:t>
                      </a:r>
                      <a:endParaRPr lang="en-US"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0.0659</a:t>
                      </a:r>
                      <a:endParaRPr lang="en-US"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cmpd="sng">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r>
              <a:tr h="584835">
                <a:tc>
                  <a:txBody>
                    <a:bodyPr/>
                    <a:p>
                      <a:pPr indent="0" algn="ctr">
                        <a:buNone/>
                      </a:pPr>
                      <a:r>
                        <a:rPr lang="en-US" altLang="en-US" sz="1200">
                          <a:latin typeface="微软雅黑" panose="020B0503020204020204" charset="-122"/>
                          <a:ea typeface="微软雅黑" panose="020B0503020204020204" charset="-122"/>
                        </a:rPr>
                        <a:t>1</a:t>
                      </a:r>
                      <a:endParaRPr lang="en-US" altLang="en-US" sz="1200">
                        <a:latin typeface="微软雅黑" panose="020B0503020204020204" charset="-122"/>
                        <a:ea typeface="微软雅黑" panose="020B0503020204020204" charset="-122"/>
                      </a:endParaRPr>
                    </a:p>
                  </a:txBody>
                  <a:tcPr marL="7620" marR="7620" marT="7620" marB="0" vert="horz" anchor="ctr" anchorCtr="0">
                    <a:lnL w="6350" cmpd="sng">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宁陕县竹园巷大桥建设项目</a:t>
                      </a:r>
                      <a:endParaRPr lang="en-US" altLang="en-US" sz="1200">
                        <a:latin typeface="微软雅黑" panose="020B0503020204020204" charset="-122"/>
                        <a:ea typeface="微软雅黑" panose="020B0503020204020204" charset="-122"/>
                      </a:endParaRPr>
                    </a:p>
                  </a:txBody>
                  <a:tcPr marL="7620" marR="7620" marT="7620" marB="0" vert="horz" anchor="ctr" anchorCtr="0">
                    <a:lnL w="6350" cmpd="sng">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规划深化实施中因用地勘界、比例尺衔接等需要局部优化的</a:t>
                      </a:r>
                      <a:endParaRPr lang="en-US"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交通运输用地</a:t>
                      </a:r>
                      <a:endParaRPr lang="en-US"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0.0881</a:t>
                      </a:r>
                      <a:endParaRPr lang="en-US"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cmpd="sng">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r>
              <a:tr h="585470">
                <a:tc>
                  <a:txBody>
                    <a:bodyPr/>
                    <a:p>
                      <a:pPr indent="0" algn="ctr">
                        <a:buNone/>
                      </a:pPr>
                      <a:r>
                        <a:rPr lang="en-US" altLang="en-US" sz="1200">
                          <a:latin typeface="微软雅黑" panose="020B0503020204020204" charset="-122"/>
                          <a:ea typeface="微软雅黑" panose="020B0503020204020204" charset="-122"/>
                        </a:rPr>
                        <a:t>1</a:t>
                      </a:r>
                      <a:endParaRPr lang="en-US" altLang="en-US" sz="1200">
                        <a:latin typeface="微软雅黑" panose="020B0503020204020204" charset="-122"/>
                        <a:ea typeface="微软雅黑" panose="020B0503020204020204" charset="-122"/>
                      </a:endParaRPr>
                    </a:p>
                  </a:txBody>
                  <a:tcPr marL="7620" marR="7620" marT="7620" marB="0" vert="horz" anchor="ctr" anchorCtr="0">
                    <a:lnL w="6350" cmpd="sng">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宁陕县白鹭湾大桥建设项目</a:t>
                      </a:r>
                      <a:endParaRPr lang="en-US" altLang="en-US" sz="1200">
                        <a:latin typeface="微软雅黑" panose="020B0503020204020204" charset="-122"/>
                        <a:ea typeface="微软雅黑" panose="020B0503020204020204" charset="-122"/>
                      </a:endParaRPr>
                    </a:p>
                  </a:txBody>
                  <a:tcPr marL="7620" marR="7620" marT="7620" marB="0" vert="horz" anchor="ctr" anchorCtr="0">
                    <a:lnL w="6350" cmpd="sng">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规划深化实施中因用地勘界、比例尺衔接等需要局部优化的</a:t>
                      </a:r>
                      <a:endParaRPr lang="en-US"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交通运输用地</a:t>
                      </a:r>
                      <a:endParaRPr 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0.0934</a:t>
                      </a:r>
                      <a:endParaRPr 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cmpd="sng">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r>
              <a:tr h="586105">
                <a:tc>
                  <a:txBody>
                    <a:bodyPr/>
                    <a:p>
                      <a:pPr indent="0" algn="ctr">
                        <a:buNone/>
                      </a:pPr>
                      <a:r>
                        <a:rPr lang="en-US" altLang="en-US" sz="1200">
                          <a:latin typeface="微软雅黑" panose="020B0503020204020204" charset="-122"/>
                          <a:ea typeface="微软雅黑" panose="020B0503020204020204" charset="-122"/>
                        </a:rPr>
                        <a:t>1</a:t>
                      </a:r>
                      <a:endParaRPr lang="en-US" altLang="en-US" sz="1200">
                        <a:latin typeface="微软雅黑" panose="020B0503020204020204" charset="-122"/>
                        <a:ea typeface="微软雅黑" panose="020B0503020204020204" charset="-122"/>
                      </a:endParaRPr>
                    </a:p>
                  </a:txBody>
                  <a:tcPr marL="7620" marR="7620" marT="7620" marB="0" vert="horz" anchor="ctr" anchorCtr="0">
                    <a:lnL w="6350" cmpd="sng">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宁陕县如意家园停车场项目</a:t>
                      </a:r>
                      <a:endParaRPr lang="en-US" altLang="en-US" sz="1200">
                        <a:latin typeface="微软雅黑" panose="020B0503020204020204" charset="-122"/>
                        <a:ea typeface="微软雅黑" panose="020B0503020204020204" charset="-122"/>
                      </a:endParaRPr>
                    </a:p>
                  </a:txBody>
                  <a:tcPr marL="7620" marR="7620" marT="7620" marB="0" vert="horz" anchor="ctr" anchorCtr="0">
                    <a:lnL w="6350" cmpd="sng">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规划深化实施中因用地勘界、比例尺衔接等需要局部优化的</a:t>
                      </a:r>
                      <a:endParaRPr lang="en-US"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交通运输用地</a:t>
                      </a:r>
                      <a:endParaRPr lang="en-US"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0.0531</a:t>
                      </a:r>
                      <a:endParaRPr lang="en-US"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cmpd="sng">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r>
              <a:tr h="584835">
                <a:tc>
                  <a:txBody>
                    <a:bodyPr/>
                    <a:p>
                      <a:pPr indent="0" algn="ctr">
                        <a:buNone/>
                      </a:pPr>
                      <a:r>
                        <a:rPr lang="en-US" altLang="en-US" sz="1200">
                          <a:latin typeface="微软雅黑" panose="020B0503020204020204" charset="-122"/>
                          <a:ea typeface="微软雅黑" panose="020B0503020204020204" charset="-122"/>
                        </a:rPr>
                        <a:t>1</a:t>
                      </a:r>
                      <a:endParaRPr lang="en-US" altLang="en-US" sz="1200">
                        <a:latin typeface="微软雅黑" panose="020B0503020204020204" charset="-122"/>
                        <a:ea typeface="微软雅黑" panose="020B0503020204020204" charset="-122"/>
                      </a:endParaRPr>
                    </a:p>
                  </a:txBody>
                  <a:tcPr marL="7620" marR="7620" marT="7620" marB="0" vert="horz" anchor="ctr" anchorCtr="0">
                    <a:lnL w="6350" cmpd="sng">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荔枝驿站康养综合体</a:t>
                      </a:r>
                      <a:endParaRPr lang="en-US" altLang="en-US" sz="1200">
                        <a:latin typeface="微软雅黑" panose="020B0503020204020204" charset="-122"/>
                        <a:ea typeface="微软雅黑" panose="020B0503020204020204" charset="-122"/>
                      </a:endParaRPr>
                    </a:p>
                  </a:txBody>
                  <a:tcPr marL="7620" marR="7620" marT="7620" marB="0" vert="horz" anchor="ctr" anchorCtr="0">
                    <a:lnL w="6350" cmpd="sng">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规划深化实施中因用地勘界、比例尺衔接等需要局部优化的</a:t>
                      </a:r>
                      <a:endParaRPr lang="en-US"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居住用地</a:t>
                      </a:r>
                      <a:endParaRPr lang="en-US"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0.1307</a:t>
                      </a:r>
                      <a:endParaRPr lang="en-US"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cmpd="sng">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r>
              <a:tr h="585470">
                <a:tc>
                  <a:txBody>
                    <a:bodyPr/>
                    <a:p>
                      <a:pPr indent="0" algn="ctr">
                        <a:buNone/>
                      </a:pPr>
                      <a:r>
                        <a:rPr lang="en-US" altLang="en-US" sz="1200">
                          <a:latin typeface="微软雅黑" panose="020B0503020204020204" charset="-122"/>
                          <a:ea typeface="微软雅黑" panose="020B0503020204020204" charset="-122"/>
                        </a:rPr>
                        <a:t>2</a:t>
                      </a:r>
                      <a:endParaRPr lang="en-US" altLang="en-US" sz="1200">
                        <a:latin typeface="微软雅黑" panose="020B0503020204020204" charset="-122"/>
                        <a:ea typeface="微软雅黑" panose="020B0503020204020204" charset="-122"/>
                      </a:endParaRPr>
                    </a:p>
                  </a:txBody>
                  <a:tcPr marL="7620" marR="7620" marT="7620" marB="0" vert="horz" anchor="ctr" anchorCtr="0">
                    <a:lnL w="6350" cmpd="sng">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宁陕县城北山地康养二期项目</a:t>
                      </a:r>
                      <a:endParaRPr lang="en-US" sz="1200">
                        <a:latin typeface="微软雅黑" panose="020B0503020204020204" charset="-122"/>
                        <a:ea typeface="微软雅黑" panose="020B0503020204020204" charset="-122"/>
                      </a:endParaRPr>
                    </a:p>
                  </a:txBody>
                  <a:tcPr marL="7620" marR="7620" marT="7620" marB="0" vert="horz" anchor="ctr" anchorCtr="0">
                    <a:lnL w="6350" cmpd="sng">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规划深化实施中因用地勘界、比例尺衔接等需要局部优化</a:t>
                      </a:r>
                      <a:r>
                        <a:rPr lang="zh-CN" altLang="en-US" sz="1200">
                          <a:latin typeface="微软雅黑" panose="020B0503020204020204" charset="-122"/>
                          <a:ea typeface="微软雅黑" panose="020B0503020204020204" charset="-122"/>
                        </a:rPr>
                        <a:t>的</a:t>
                      </a:r>
                      <a:endParaRPr lang="zh-CN"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商业服务业用地</a:t>
                      </a:r>
                      <a:endParaRPr 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0.1602</a:t>
                      </a:r>
                      <a:endParaRPr 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cmpd="sng">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r>
              <a:tr h="585470">
                <a:tc>
                  <a:txBody>
                    <a:bodyPr/>
                    <a:p>
                      <a:pPr indent="0" algn="ctr">
                        <a:buNone/>
                      </a:pPr>
                      <a:r>
                        <a:rPr lang="en-US" altLang="en-US" sz="1200">
                          <a:latin typeface="微软雅黑" panose="020B0503020204020204" charset="-122"/>
                          <a:ea typeface="微软雅黑" panose="020B0503020204020204" charset="-122"/>
                        </a:rPr>
                        <a:t>1</a:t>
                      </a:r>
                      <a:endParaRPr lang="en-US" altLang="en-US" sz="1200">
                        <a:latin typeface="微软雅黑" panose="020B0503020204020204" charset="-122"/>
                        <a:ea typeface="微软雅黑" panose="020B0503020204020204" charset="-122"/>
                      </a:endParaRPr>
                    </a:p>
                  </a:txBody>
                  <a:tcPr marL="7620" marR="7620" marT="7620" marB="0" vert="horz" anchor="ctr" anchorCtr="0">
                    <a:lnL w="6350" cmpd="sng">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宁陕县城北市政道路项目</a:t>
                      </a:r>
                      <a:endParaRPr lang="en-US" altLang="en-US" sz="1200">
                        <a:latin typeface="微软雅黑" panose="020B0503020204020204" charset="-122"/>
                        <a:ea typeface="微软雅黑" panose="020B0503020204020204" charset="-122"/>
                      </a:endParaRPr>
                    </a:p>
                  </a:txBody>
                  <a:tcPr marL="7620" marR="7620" marT="7620" marB="0" vert="horz" anchor="ctr" anchorCtr="0">
                    <a:lnL w="6350" cmpd="sng">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规划深化实施中因用地勘界、比例尺衔接等需要局部优化的</a:t>
                      </a:r>
                      <a:endParaRPr lang="en-US"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交通运输用地</a:t>
                      </a:r>
                      <a:endParaRPr lang="en-US"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0.1255</a:t>
                      </a:r>
                      <a:endParaRPr lang="en-US"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cmpd="sng">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r>
              <a:tr h="771525">
                <a:tc>
                  <a:txBody>
                    <a:bodyPr/>
                    <a:p>
                      <a:pPr indent="0" algn="ctr">
                        <a:buNone/>
                      </a:pPr>
                      <a:r>
                        <a:rPr lang="en-US" altLang="en-US" sz="1200">
                          <a:latin typeface="微软雅黑" panose="020B0503020204020204" charset="-122"/>
                          <a:ea typeface="微软雅黑" panose="020B0503020204020204" charset="-122"/>
                        </a:rPr>
                        <a:t>1</a:t>
                      </a:r>
                      <a:endParaRPr lang="en-US" altLang="en-US" sz="1200">
                        <a:latin typeface="微软雅黑" panose="020B0503020204020204" charset="-122"/>
                        <a:ea typeface="微软雅黑" panose="020B0503020204020204" charset="-122"/>
                      </a:endParaRPr>
                    </a:p>
                  </a:txBody>
                  <a:tcPr marL="7620" marR="7620" marT="7620" marB="0" vert="horz" anchor="ctr" anchorCtr="0">
                    <a:lnL w="6350" cmpd="sng">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cs typeface="微软雅黑" panose="020B0503020204020204" charset="-122"/>
                        </a:rPr>
                        <a:t>宁陕县城区停车场（楼）-子午路停车楼及农副产品交易市场项目</a:t>
                      </a:r>
                      <a:endParaRPr lang="en-US" altLang="en-US" sz="1200">
                        <a:latin typeface="微软雅黑" panose="020B0503020204020204" charset="-122"/>
                        <a:ea typeface="微软雅黑" panose="020B0503020204020204" charset="-122"/>
                        <a:cs typeface="微软雅黑" panose="020B0503020204020204" charset="-122"/>
                      </a:endParaRPr>
                    </a:p>
                  </a:txBody>
                  <a:tcPr marL="7620" marR="7620" marT="7620" marB="0" vert="horz" anchor="ctr" anchorCtr="0">
                    <a:lnL w="6350" cmpd="sng">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规划深化实施中因用地勘界、比例尺衔接等需要局部优化的</a:t>
                      </a:r>
                      <a:endParaRPr lang="en-US"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交通运输用地</a:t>
                      </a:r>
                      <a:endParaRPr lang="en-US"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0.0169</a:t>
                      </a:r>
                      <a:endParaRPr lang="en-US"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cmpd="sng">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r>
              <a:tr h="584835">
                <a:tc>
                  <a:txBody>
                    <a:bodyPr/>
                    <a:p>
                      <a:pPr indent="0" algn="ctr">
                        <a:buNone/>
                      </a:pPr>
                      <a:r>
                        <a:rPr lang="en-US" altLang="en-US" sz="1200">
                          <a:latin typeface="微软雅黑" panose="020B0503020204020204" charset="-122"/>
                          <a:ea typeface="微软雅黑" panose="020B0503020204020204" charset="-122"/>
                        </a:rPr>
                        <a:t>6</a:t>
                      </a:r>
                      <a:endParaRPr lang="en-US" altLang="en-US" sz="1200">
                        <a:latin typeface="微软雅黑" panose="020B0503020204020204" charset="-122"/>
                        <a:ea typeface="微软雅黑" panose="020B0503020204020204" charset="-122"/>
                      </a:endParaRPr>
                    </a:p>
                  </a:txBody>
                  <a:tcPr marL="7620" marR="7620" marT="7620" marB="0" vert="horz" anchor="ctr" anchorCtr="0">
                    <a:lnL w="6350" cmpd="sng">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宁陕县皇冠镇朝阳沟农场项目</a:t>
                      </a:r>
                      <a:endParaRPr lang="en-US" sz="1200">
                        <a:latin typeface="微软雅黑" panose="020B0503020204020204" charset="-122"/>
                        <a:ea typeface="微软雅黑" panose="020B0503020204020204" charset="-122"/>
                      </a:endParaRPr>
                    </a:p>
                  </a:txBody>
                  <a:tcPr marL="7620" marR="7620" marT="7620" marB="0" vert="horz" anchor="ctr" anchorCtr="0">
                    <a:lnL w="6350" cmpd="sng">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已核发建设用地使用权权属证书，确需纳入城镇开发边界</a:t>
                      </a:r>
                      <a:endParaRPr 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商业服务业用地</a:t>
                      </a:r>
                      <a:endParaRPr 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1.2626</a:t>
                      </a:r>
                      <a:endParaRPr 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cmpd="sng">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r>
              <a:tr h="585470">
                <a:tc>
                  <a:txBody>
                    <a:bodyPr/>
                    <a:p>
                      <a:pPr indent="0" algn="ctr">
                        <a:buNone/>
                      </a:pPr>
                      <a:endParaRPr lang="en-US" altLang="en-US" sz="1200">
                        <a:latin typeface="微软雅黑" panose="020B0503020204020204" charset="-122"/>
                        <a:ea typeface="微软雅黑" panose="020B0503020204020204" charset="-122"/>
                      </a:endParaRPr>
                    </a:p>
                  </a:txBody>
                  <a:tcPr marL="7620" marR="7620" marT="7620" marB="0" vert="horz" anchor="ctr" anchorCtr="0">
                    <a:lnL w="6350" cmpd="sng">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gridSpan="3">
                  <a:txBody>
                    <a:bodyPr/>
                    <a:p>
                      <a:pPr indent="0" algn="ctr">
                        <a:buNone/>
                      </a:pPr>
                      <a:r>
                        <a:rPr lang="en-US" sz="1200">
                          <a:latin typeface="微软雅黑" panose="020B0503020204020204" charset="-122"/>
                          <a:ea typeface="微软雅黑" panose="020B0503020204020204" charset="-122"/>
                        </a:rPr>
                        <a:t>合计</a:t>
                      </a:r>
                      <a:endParaRPr lang="en-US" altLang="en-US" sz="1200">
                        <a:latin typeface="微软雅黑" panose="020B0503020204020204" charset="-122"/>
                        <a:ea typeface="微软雅黑" panose="020B0503020204020204" charset="-122"/>
                      </a:endParaRPr>
                    </a:p>
                  </a:txBody>
                  <a:tcPr marL="7620" marR="7620" marT="7620" marB="0" vert="horz" anchor="ctr" anchorCtr="0">
                    <a:lnL w="6350" cmpd="sng">
                      <a:solidFill>
                        <a:schemeClr val="accent2">
                          <a:lumMod val="60000"/>
                          <a:lumOff val="40000"/>
                        </a:schemeClr>
                      </a:solidFill>
                      <a:prstDash val="solid"/>
                    </a:lnL>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hMerge="1">
                  <a:tcP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hMerge="1">
                  <a:tcPr>
                    <a:lnR w="6350">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c>
                  <a:txBody>
                    <a:bodyPr/>
                    <a:p>
                      <a:pPr indent="0" algn="ctr">
                        <a:buNone/>
                      </a:pPr>
                      <a:r>
                        <a:rPr lang="en-US" sz="1200">
                          <a:latin typeface="微软雅黑" panose="020B0503020204020204" charset="-122"/>
                          <a:ea typeface="微软雅黑" panose="020B0503020204020204" charset="-122"/>
                        </a:rPr>
                        <a:t>2.0993</a:t>
                      </a:r>
                      <a:endParaRPr lang="en-US" altLang="en-US" sz="1200">
                        <a:latin typeface="微软雅黑" panose="020B0503020204020204" charset="-122"/>
                        <a:ea typeface="微软雅黑" panose="020B0503020204020204" charset="-122"/>
                      </a:endParaRPr>
                    </a:p>
                  </a:txBody>
                  <a:tcPr marL="7620" marR="7620" marT="7620" marB="0" vert="horz" anchor="ctr" anchorCtr="0">
                    <a:lnL w="6350">
                      <a:solidFill>
                        <a:schemeClr val="accent2">
                          <a:lumMod val="60000"/>
                          <a:lumOff val="40000"/>
                        </a:schemeClr>
                      </a:solidFill>
                      <a:prstDash val="solid"/>
                    </a:lnL>
                    <a:lnR w="6350" cmpd="sng">
                      <a:solidFill>
                        <a:schemeClr val="accent2">
                          <a:lumMod val="60000"/>
                          <a:lumOff val="40000"/>
                        </a:schemeClr>
                      </a:solidFill>
                      <a:prstDash val="solid"/>
                    </a:lnR>
                    <a:lnT w="6350" cmpd="sng">
                      <a:solidFill>
                        <a:schemeClr val="accent2">
                          <a:lumMod val="60000"/>
                          <a:lumOff val="40000"/>
                        </a:schemeClr>
                      </a:solidFill>
                      <a:prstDash val="solid"/>
                    </a:lnT>
                    <a:lnB w="6350" cmpd="sng">
                      <a:solidFill>
                        <a:schemeClr val="accent2">
                          <a:lumMod val="60000"/>
                          <a:lumOff val="40000"/>
                        </a:schemeClr>
                      </a:solidFill>
                      <a:prstDash val="solid"/>
                    </a:lnB>
                  </a:tcPr>
                </a:tc>
              </a:tr>
            </a:tbl>
          </a:graphicData>
        </a:graphic>
      </p:graphicFrame>
      <p:sp>
        <p:nvSpPr>
          <p:cNvPr id="10" name="文本框 9"/>
          <p:cNvSpPr txBox="1"/>
          <p:nvPr/>
        </p:nvSpPr>
        <p:spPr>
          <a:xfrm>
            <a:off x="457835" y="1629410"/>
            <a:ext cx="6567170" cy="1337945"/>
          </a:xfrm>
          <a:prstGeom prst="rect">
            <a:avLst/>
          </a:prstGeom>
          <a:noFill/>
        </p:spPr>
        <p:txBody>
          <a:bodyPr wrap="square" rtlCol="0">
            <a:spAutoFit/>
          </a:bodyPr>
          <a:p>
            <a:pPr fontAlgn="auto">
              <a:lnSpc>
                <a:spcPct val="150000"/>
              </a:lnSpc>
            </a:pPr>
            <a:r>
              <a:rPr lang="zh-CN" altLang="en-US">
                <a:latin typeface="微软雅黑" panose="020B0503020204020204" charset="-122"/>
                <a:ea typeface="微软雅黑" panose="020B0503020204020204" charset="-122"/>
                <a:cs typeface="微软雅黑" panose="020B0503020204020204" charset="-122"/>
              </a:rPr>
              <a:t>调入地块共涉及</a:t>
            </a:r>
            <a:r>
              <a:rPr lang="en-US" altLang="zh-CN">
                <a:latin typeface="微软雅黑" panose="020B0503020204020204" charset="-122"/>
                <a:ea typeface="微软雅黑" panose="020B0503020204020204" charset="-122"/>
                <a:cs typeface="微软雅黑" panose="020B0503020204020204" charset="-122"/>
              </a:rPr>
              <a:t>3</a:t>
            </a:r>
            <a:r>
              <a:rPr lang="zh-CN" altLang="en-US">
                <a:latin typeface="微软雅黑" panose="020B0503020204020204" charset="-122"/>
                <a:ea typeface="微软雅黑" panose="020B0503020204020204" charset="-122"/>
                <a:cs typeface="微软雅黑" panose="020B0503020204020204" charset="-122"/>
              </a:rPr>
              <a:t>个用途</a:t>
            </a:r>
            <a:r>
              <a:rPr lang="en-US" altLang="zh-CN">
                <a:latin typeface="微软雅黑" panose="020B0503020204020204" charset="-122"/>
                <a:ea typeface="微软雅黑" panose="020B0503020204020204" charset="-122"/>
                <a:cs typeface="微软雅黑" panose="020B0503020204020204" charset="-122"/>
              </a:rPr>
              <a:t>10</a:t>
            </a:r>
            <a:r>
              <a:rPr lang="zh-CN" altLang="en-US">
                <a:latin typeface="微软雅黑" panose="020B0503020204020204" charset="-122"/>
                <a:ea typeface="微软雅黑" panose="020B0503020204020204" charset="-122"/>
                <a:cs typeface="微软雅黑" panose="020B0503020204020204" charset="-122"/>
              </a:rPr>
              <a:t>个项目，包括居住类项目</a:t>
            </a:r>
            <a:r>
              <a:rPr lang="en-US" altLang="zh-CN">
                <a:latin typeface="微软雅黑" panose="020B0503020204020204" charset="-122"/>
                <a:ea typeface="微软雅黑" panose="020B0503020204020204" charset="-122"/>
                <a:cs typeface="微软雅黑" panose="020B0503020204020204" charset="-122"/>
              </a:rPr>
              <a:t>1</a:t>
            </a:r>
            <a:r>
              <a:rPr lang="zh-CN" altLang="en-US">
                <a:latin typeface="微软雅黑" panose="020B0503020204020204" charset="-122"/>
                <a:ea typeface="微软雅黑" panose="020B0503020204020204" charset="-122"/>
                <a:cs typeface="微软雅黑" panose="020B0503020204020204" charset="-122"/>
              </a:rPr>
              <a:t>个0.1307公顷；商业类项目</a:t>
            </a:r>
            <a:r>
              <a:rPr lang="en-US" altLang="zh-CN">
                <a:latin typeface="微软雅黑" panose="020B0503020204020204" charset="-122"/>
                <a:ea typeface="微软雅黑" panose="020B0503020204020204" charset="-122"/>
                <a:cs typeface="微软雅黑" panose="020B0503020204020204" charset="-122"/>
              </a:rPr>
              <a:t>2</a:t>
            </a:r>
            <a:r>
              <a:rPr lang="zh-CN" altLang="en-US">
                <a:latin typeface="微软雅黑" panose="020B0503020204020204" charset="-122"/>
                <a:ea typeface="微软雅黑" panose="020B0503020204020204" charset="-122"/>
                <a:cs typeface="微软雅黑" panose="020B0503020204020204" charset="-122"/>
              </a:rPr>
              <a:t>个1.4228公顷；交通运输类项目</a:t>
            </a:r>
            <a:r>
              <a:rPr lang="en-US" altLang="zh-CN">
                <a:latin typeface="微软雅黑" panose="020B0503020204020204" charset="-122"/>
                <a:ea typeface="微软雅黑" panose="020B0503020204020204" charset="-122"/>
                <a:cs typeface="微软雅黑" panose="020B0503020204020204" charset="-122"/>
              </a:rPr>
              <a:t>7</a:t>
            </a:r>
            <a:r>
              <a:rPr lang="zh-CN" altLang="en-US">
                <a:latin typeface="微软雅黑" panose="020B0503020204020204" charset="-122"/>
                <a:ea typeface="微软雅黑" panose="020B0503020204020204" charset="-122"/>
                <a:cs typeface="微软雅黑" panose="020B0503020204020204" charset="-122"/>
              </a:rPr>
              <a:t>个</a:t>
            </a:r>
            <a:r>
              <a:rPr lang="en-US" altLang="zh-CN">
                <a:latin typeface="微软雅黑" panose="020B0503020204020204" charset="-122"/>
                <a:ea typeface="微软雅黑" panose="020B0503020204020204" charset="-122"/>
                <a:cs typeface="微软雅黑" panose="020B0503020204020204" charset="-122"/>
              </a:rPr>
              <a:t>0.5458</a:t>
            </a:r>
            <a:r>
              <a:rPr lang="zh-CN" altLang="en-US">
                <a:latin typeface="微软雅黑" panose="020B0503020204020204" charset="-122"/>
                <a:ea typeface="微软雅黑" panose="020B0503020204020204" charset="-122"/>
                <a:cs typeface="微软雅黑" panose="020B0503020204020204" charset="-122"/>
              </a:rPr>
              <a:t>公顷。</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descr="Camera_XHS_1678325725681f3879418-81c9-3d32-aa4b-5644db534ca8"/>
          <p:cNvPicPr>
            <a:picLocks noChangeAspect="1"/>
          </p:cNvPicPr>
          <p:nvPr/>
        </p:nvPicPr>
        <p:blipFill>
          <a:blip r:embed="rId1"/>
          <a:srcRect l="5190" r="47605"/>
          <a:stretch>
            <a:fillRect/>
          </a:stretch>
        </p:blipFill>
        <p:spPr>
          <a:xfrm>
            <a:off x="-8890" y="-5080"/>
            <a:ext cx="7563485" cy="10705465"/>
          </a:xfrm>
          <a:prstGeom prst="rect">
            <a:avLst/>
          </a:prstGeom>
        </p:spPr>
      </p:pic>
      <p:sp>
        <p:nvSpPr>
          <p:cNvPr id="26" name="矩形 25"/>
          <p:cNvSpPr/>
          <p:nvPr/>
        </p:nvSpPr>
        <p:spPr>
          <a:xfrm>
            <a:off x="-8890" y="-5080"/>
            <a:ext cx="7572375" cy="10704830"/>
          </a:xfrm>
          <a:prstGeom prst="rect">
            <a:avLst/>
          </a:pr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任意多边形 4"/>
          <p:cNvSpPr/>
          <p:nvPr/>
        </p:nvSpPr>
        <p:spPr>
          <a:xfrm>
            <a:off x="534035" y="665480"/>
            <a:ext cx="869315" cy="459105"/>
          </a:xfrm>
          <a:custGeom>
            <a:avLst/>
            <a:gdLst/>
            <a:ahLst/>
            <a:cxnLst>
              <a:cxn ang="3">
                <a:pos x="hc" y="t"/>
              </a:cxn>
              <a:cxn ang="cd2">
                <a:pos x="l" y="vc"/>
              </a:cxn>
              <a:cxn ang="cd4">
                <a:pos x="hc" y="b"/>
              </a:cxn>
              <a:cxn ang="0">
                <a:pos x="r" y="vc"/>
              </a:cxn>
            </a:cxnLst>
            <a:rect l="l" t="t" r="r" b="b"/>
            <a:pathLst>
              <a:path w="3346" h="1701">
                <a:moveTo>
                  <a:pt x="0" y="0"/>
                </a:moveTo>
                <a:lnTo>
                  <a:pt x="2509" y="0"/>
                </a:lnTo>
                <a:lnTo>
                  <a:pt x="3346" y="851"/>
                </a:lnTo>
                <a:lnTo>
                  <a:pt x="2509" y="1701"/>
                </a:lnTo>
                <a:lnTo>
                  <a:pt x="2509" y="1700"/>
                </a:lnTo>
                <a:lnTo>
                  <a:pt x="0" y="1700"/>
                </a:lnTo>
                <a:lnTo>
                  <a:pt x="0" y="0"/>
                </a:lnTo>
                <a:close/>
              </a:path>
            </a:pathLst>
          </a:custGeom>
          <a:solidFill>
            <a:srgbClr val="B97E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文本框 8"/>
          <p:cNvSpPr txBox="1"/>
          <p:nvPr/>
        </p:nvSpPr>
        <p:spPr>
          <a:xfrm>
            <a:off x="1586230" y="695325"/>
            <a:ext cx="2980690" cy="460375"/>
          </a:xfrm>
          <a:prstGeom prst="rect">
            <a:avLst/>
          </a:prstGeom>
          <a:noFill/>
        </p:spPr>
        <p:txBody>
          <a:bodyPr wrap="square" rtlCol="0">
            <a:spAutoFit/>
          </a:bodyPr>
          <a:p>
            <a:pPr lvl="0" algn="l">
              <a:buClrTx/>
              <a:buSzTx/>
              <a:buFontTx/>
            </a:pPr>
            <a:r>
              <a:rPr lang="zh-CN" altLang="en-US" sz="2400" b="1">
                <a:latin typeface="微软雅黑" panose="020B0503020204020204" charset="-122"/>
                <a:ea typeface="微软雅黑" panose="020B0503020204020204" charset="-122"/>
                <a:cs typeface="微软雅黑" panose="020B0503020204020204" charset="-122"/>
                <a:sym typeface="+mn-ea"/>
              </a:rPr>
              <a:t>调入调出图斑情况</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598170" y="633730"/>
            <a:ext cx="603250" cy="521970"/>
          </a:xfrm>
          <a:prstGeom prst="rect">
            <a:avLst/>
          </a:prstGeom>
          <a:noFill/>
        </p:spPr>
        <p:txBody>
          <a:bodyPr wrap="square" rtlCol="0">
            <a:spAutoFit/>
          </a:bodyPr>
          <a:p>
            <a:r>
              <a:rPr lang="en-US" altLang="zh-CN" sz="2800">
                <a:latin typeface="微软雅黑" panose="020B0503020204020204" charset="-122"/>
                <a:ea typeface="微软雅黑" panose="020B0503020204020204" charset="-122"/>
              </a:rPr>
              <a:t>02</a:t>
            </a:r>
            <a:endParaRPr lang="en-US" altLang="zh-CN" sz="2800">
              <a:latin typeface="微软雅黑" panose="020B0503020204020204" charset="-122"/>
              <a:ea typeface="微软雅黑" panose="020B0503020204020204" charset="-122"/>
            </a:endParaRPr>
          </a:p>
        </p:txBody>
      </p:sp>
      <p:sp>
        <p:nvSpPr>
          <p:cNvPr id="2" name="文本框 1"/>
          <p:cNvSpPr txBox="1"/>
          <p:nvPr/>
        </p:nvSpPr>
        <p:spPr>
          <a:xfrm>
            <a:off x="400050" y="1252855"/>
            <a:ext cx="6616065" cy="3784600"/>
          </a:xfrm>
          <a:prstGeom prst="rect">
            <a:avLst/>
          </a:prstGeom>
          <a:noFill/>
        </p:spPr>
        <p:txBody>
          <a:bodyPr wrap="square" rtlCol="0">
            <a:spAutoFit/>
          </a:bodyPr>
          <a:p>
            <a:pPr fontAlgn="auto">
              <a:lnSpc>
                <a:spcPct val="150000"/>
              </a:lnSpc>
            </a:pPr>
            <a:r>
              <a:rPr lang="zh-CN" altLang="en-US" sz="2000" b="1">
                <a:solidFill>
                  <a:srgbClr val="B97E9D"/>
                </a:solidFill>
                <a:latin typeface="微软雅黑" panose="020B0503020204020204" charset="-122"/>
                <a:ea typeface="微软雅黑" panose="020B0503020204020204" charset="-122"/>
                <a:cs typeface="微软雅黑" panose="020B0503020204020204" charset="-122"/>
                <a:sym typeface="+mn-ea"/>
              </a:rPr>
              <a:t>调出地块（</a:t>
            </a:r>
            <a:r>
              <a:rPr lang="en-US" altLang="zh-CN" sz="2000" b="1">
                <a:solidFill>
                  <a:srgbClr val="B97E9D"/>
                </a:solidFill>
                <a:latin typeface="微软雅黑" panose="020B0503020204020204" charset="-122"/>
                <a:ea typeface="微软雅黑" panose="020B0503020204020204" charset="-122"/>
                <a:cs typeface="微软雅黑" panose="020B0503020204020204" charset="-122"/>
                <a:sym typeface="+mn-ea"/>
              </a:rPr>
              <a:t>11</a:t>
            </a:r>
            <a:r>
              <a:rPr lang="zh-CN" altLang="en-US" sz="2000" b="1">
                <a:solidFill>
                  <a:srgbClr val="B97E9D"/>
                </a:solidFill>
                <a:latin typeface="微软雅黑" panose="020B0503020204020204" charset="-122"/>
                <a:ea typeface="微软雅黑" panose="020B0503020204020204" charset="-122"/>
                <a:cs typeface="微软雅黑" panose="020B0503020204020204" charset="-122"/>
                <a:sym typeface="+mn-ea"/>
              </a:rPr>
              <a:t>个）：</a:t>
            </a:r>
            <a:r>
              <a:rPr lang="zh-CN" altLang="en-US" sz="2000">
                <a:latin typeface="微软雅黑" panose="020B0503020204020204" charset="-122"/>
                <a:ea typeface="微软雅黑" panose="020B0503020204020204" charset="-122"/>
                <a:cs typeface="微软雅黑" panose="020B0503020204020204" charset="-122"/>
                <a:sym typeface="+mn-ea"/>
              </a:rPr>
              <a:t>调出城镇开发边界</a:t>
            </a:r>
            <a:r>
              <a:rPr lang="en-US" altLang="zh-CN" sz="2000">
                <a:latin typeface="微软雅黑" panose="020B0503020204020204" charset="-122"/>
                <a:ea typeface="微软雅黑" panose="020B0503020204020204" charset="-122"/>
                <a:cs typeface="微软雅黑" panose="020B0503020204020204" charset="-122"/>
                <a:sym typeface="+mn-ea"/>
              </a:rPr>
              <a:t>2.0999</a:t>
            </a:r>
            <a:r>
              <a:rPr lang="zh-CN" altLang="en-US" sz="2000">
                <a:latin typeface="微软雅黑" panose="020B0503020204020204" charset="-122"/>
                <a:ea typeface="微软雅黑" panose="020B0503020204020204" charset="-122"/>
                <a:cs typeface="微软雅黑" panose="020B0503020204020204" charset="-122"/>
                <a:sym typeface="+mn-ea"/>
              </a:rPr>
              <a:t>公顷，调出新增建设用地规模</a:t>
            </a:r>
            <a:r>
              <a:rPr lang="en-US" altLang="zh-CN" sz="2000">
                <a:latin typeface="微软雅黑" panose="020B0503020204020204" charset="-122"/>
                <a:ea typeface="微软雅黑" panose="020B0503020204020204" charset="-122"/>
                <a:cs typeface="微软雅黑" panose="020B0503020204020204" charset="-122"/>
                <a:sym typeface="+mn-ea"/>
              </a:rPr>
              <a:t>1.8141</a:t>
            </a:r>
            <a:r>
              <a:rPr lang="zh-CN" altLang="en-US" sz="2000">
                <a:latin typeface="微软雅黑" panose="020B0503020204020204" charset="-122"/>
                <a:ea typeface="微软雅黑" panose="020B0503020204020204" charset="-122"/>
                <a:cs typeface="微软雅黑" panose="020B0503020204020204" charset="-122"/>
                <a:sym typeface="+mn-ea"/>
              </a:rPr>
              <a:t>公顷；</a:t>
            </a:r>
            <a:endParaRPr lang="zh-CN" altLang="en-US" sz="2000">
              <a:latin typeface="微软雅黑" panose="020B0503020204020204" charset="-122"/>
              <a:ea typeface="微软雅黑" panose="020B0503020204020204" charset="-122"/>
              <a:cs typeface="微软雅黑" panose="020B0503020204020204" charset="-122"/>
            </a:endParaRPr>
          </a:p>
          <a:p>
            <a:pPr marL="342900" indent="-342900" fontAlgn="auto">
              <a:lnSpc>
                <a:spcPct val="150000"/>
              </a:lnSpc>
              <a:buFont typeface="Wingdings" panose="05000000000000000000" charset="0"/>
              <a:buChar char="Ø"/>
            </a:pPr>
            <a:r>
              <a:rPr lang="zh-CN" altLang="en-US" sz="2000">
                <a:latin typeface="微软雅黑" panose="020B0503020204020204" charset="-122"/>
                <a:ea typeface="微软雅黑" panose="020B0503020204020204" charset="-122"/>
                <a:cs typeface="微软雅黑" panose="020B0503020204020204" charset="-122"/>
              </a:rPr>
              <a:t>共涉及3类原规划用途，包括居住用地0.2821公顷、商业服务业用地0.</a:t>
            </a:r>
            <a:r>
              <a:rPr lang="en-US" altLang="zh-CN" sz="2000">
                <a:latin typeface="微软雅黑" panose="020B0503020204020204" charset="-122"/>
                <a:ea typeface="微软雅黑" panose="020B0503020204020204" charset="-122"/>
                <a:cs typeface="微软雅黑" panose="020B0503020204020204" charset="-122"/>
              </a:rPr>
              <a:t>5747</a:t>
            </a:r>
            <a:r>
              <a:rPr lang="zh-CN" altLang="en-US" sz="2000">
                <a:latin typeface="微软雅黑" panose="020B0503020204020204" charset="-122"/>
                <a:ea typeface="微软雅黑" panose="020B0503020204020204" charset="-122"/>
                <a:cs typeface="微软雅黑" panose="020B0503020204020204" charset="-122"/>
              </a:rPr>
              <a:t>公顷、工矿用地1.2431公顷。</a:t>
            </a:r>
            <a:endParaRPr lang="zh-CN" altLang="en-US" sz="2000">
              <a:latin typeface="微软雅黑" panose="020B0503020204020204" charset="-122"/>
              <a:ea typeface="微软雅黑" panose="020B0503020204020204" charset="-122"/>
              <a:cs typeface="微软雅黑" panose="020B0503020204020204" charset="-122"/>
            </a:endParaRPr>
          </a:p>
          <a:p>
            <a:pPr marL="342900" indent="-342900" fontAlgn="auto">
              <a:lnSpc>
                <a:spcPct val="150000"/>
              </a:lnSpc>
              <a:buFont typeface="Wingdings" panose="05000000000000000000" charset="0"/>
              <a:buChar char="Ø"/>
            </a:pPr>
            <a:r>
              <a:rPr lang="zh-CN" altLang="en-US" sz="2000">
                <a:latin typeface="微软雅黑" panose="020B0503020204020204" charset="-122"/>
                <a:ea typeface="微软雅黑" panose="020B0503020204020204" charset="-122"/>
                <a:cs typeface="微软雅黑" panose="020B0503020204020204" charset="-122"/>
              </a:rPr>
              <a:t>共涉及</a:t>
            </a:r>
            <a:r>
              <a:rPr lang="en-US" altLang="zh-CN" sz="2000">
                <a:latin typeface="微软雅黑" panose="020B0503020204020204" charset="-122"/>
                <a:ea typeface="微软雅黑" panose="020B0503020204020204" charset="-122"/>
                <a:cs typeface="微软雅黑" panose="020B0503020204020204" charset="-122"/>
              </a:rPr>
              <a:t>8</a:t>
            </a:r>
            <a:r>
              <a:rPr lang="zh-CN" altLang="en-US" sz="2000">
                <a:latin typeface="微软雅黑" panose="020B0503020204020204" charset="-122"/>
                <a:ea typeface="微软雅黑" panose="020B0503020204020204" charset="-122"/>
                <a:cs typeface="微软雅黑" panose="020B0503020204020204" charset="-122"/>
              </a:rPr>
              <a:t>类现状地类，包括耕地</a:t>
            </a:r>
            <a:r>
              <a:rPr lang="en-US" altLang="zh-CN" sz="2000">
                <a:latin typeface="微软雅黑" panose="020B0503020204020204" charset="-122"/>
                <a:ea typeface="微软雅黑" panose="020B0503020204020204" charset="-122"/>
                <a:cs typeface="微软雅黑" panose="020B0503020204020204" charset="-122"/>
              </a:rPr>
              <a:t>1.0010</a:t>
            </a:r>
            <a:r>
              <a:rPr lang="zh-CN" altLang="en-US" sz="2000">
                <a:latin typeface="微软雅黑" panose="020B0503020204020204" charset="-122"/>
                <a:ea typeface="微软雅黑" panose="020B0503020204020204" charset="-122"/>
                <a:cs typeface="微软雅黑" panose="020B0503020204020204" charset="-122"/>
              </a:rPr>
              <a:t>公顷，林地0.</a:t>
            </a:r>
            <a:r>
              <a:rPr lang="en-US" altLang="zh-CN" sz="2000">
                <a:latin typeface="微软雅黑" panose="020B0503020204020204" charset="-122"/>
                <a:ea typeface="微软雅黑" panose="020B0503020204020204" charset="-122"/>
                <a:cs typeface="微软雅黑" panose="020B0503020204020204" charset="-122"/>
              </a:rPr>
              <a:t>7552</a:t>
            </a:r>
            <a:r>
              <a:rPr lang="zh-CN" altLang="en-US" sz="2000">
                <a:latin typeface="微软雅黑" panose="020B0503020204020204" charset="-122"/>
                <a:ea typeface="微软雅黑" panose="020B0503020204020204" charset="-122"/>
                <a:cs typeface="微软雅黑" panose="020B0503020204020204" charset="-122"/>
              </a:rPr>
              <a:t>公顷，草地0.0307公顷，内陆滩涂0.0016公顷，农业设施建设用地0.0060公顷，村庄用地0.2620公顷，交通运输用地0.0238公顷，河流水面0.0196公顷。</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6" descr="C:\Users\Administrator\Desktop\00 城镇开发边界调入调出位置范围图.jpg00 城镇开发边界调入调出位置范围图"/>
          <p:cNvPicPr>
            <a:picLocks noChangeAspect="1"/>
          </p:cNvPicPr>
          <p:nvPr/>
        </p:nvPicPr>
        <p:blipFill>
          <a:blip r:embed="rId2"/>
          <a:srcRect/>
          <a:stretch>
            <a:fillRect/>
          </a:stretch>
        </p:blipFill>
        <p:spPr>
          <a:xfrm>
            <a:off x="773430" y="5037455"/>
            <a:ext cx="5873115" cy="5326380"/>
          </a:xfrm>
          <a:prstGeom prst="rect">
            <a:avLst/>
          </a:prstGeom>
        </p:spPr>
      </p:pic>
      <p:sp>
        <p:nvSpPr>
          <p:cNvPr id="8" name="文本框 7"/>
          <p:cNvSpPr txBox="1"/>
          <p:nvPr/>
        </p:nvSpPr>
        <p:spPr>
          <a:xfrm>
            <a:off x="2907348" y="10363835"/>
            <a:ext cx="1605280" cy="337185"/>
          </a:xfrm>
          <a:prstGeom prst="rect">
            <a:avLst/>
          </a:prstGeom>
          <a:noFill/>
        </p:spPr>
        <p:txBody>
          <a:bodyPr wrap="none" rtlCol="0">
            <a:spAutoFit/>
          </a:bodyPr>
          <a:p>
            <a:pPr algn="ctr"/>
            <a:r>
              <a:rPr lang="zh-CN" altLang="zh-CN" sz="1600">
                <a:latin typeface="微软雅黑" panose="020B0503020204020204" charset="-122"/>
                <a:ea typeface="微软雅黑" panose="020B0503020204020204" charset="-122"/>
              </a:rPr>
              <a:t>调出地块分布图</a:t>
            </a:r>
            <a:endParaRPr lang="zh-CN" altLang="zh-CN" sz="1600">
              <a:latin typeface="微软雅黑" panose="020B0503020204020204" charset="-122"/>
              <a:ea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descr="Camera_XHS_1678325725681f3879418-81c9-3d32-aa4b-5644db534ca8"/>
          <p:cNvPicPr>
            <a:picLocks noChangeAspect="1"/>
          </p:cNvPicPr>
          <p:nvPr/>
        </p:nvPicPr>
        <p:blipFill>
          <a:blip r:embed="rId1"/>
          <a:srcRect l="5190" r="47605"/>
          <a:stretch>
            <a:fillRect/>
          </a:stretch>
        </p:blipFill>
        <p:spPr>
          <a:xfrm>
            <a:off x="-8890" y="-5080"/>
            <a:ext cx="7563485" cy="10705465"/>
          </a:xfrm>
          <a:prstGeom prst="rect">
            <a:avLst/>
          </a:prstGeom>
        </p:spPr>
      </p:pic>
      <p:sp>
        <p:nvSpPr>
          <p:cNvPr id="26" name="矩形 25"/>
          <p:cNvSpPr/>
          <p:nvPr/>
        </p:nvSpPr>
        <p:spPr>
          <a:xfrm>
            <a:off x="0" y="-5080"/>
            <a:ext cx="7563485" cy="10704830"/>
          </a:xfrm>
          <a:prstGeom prst="rect">
            <a:avLst/>
          </a:pr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任意多边形 4"/>
          <p:cNvSpPr/>
          <p:nvPr/>
        </p:nvSpPr>
        <p:spPr>
          <a:xfrm>
            <a:off x="534035" y="665480"/>
            <a:ext cx="869315" cy="459105"/>
          </a:xfrm>
          <a:custGeom>
            <a:avLst/>
            <a:gdLst/>
            <a:ahLst/>
            <a:cxnLst>
              <a:cxn ang="3">
                <a:pos x="hc" y="t"/>
              </a:cxn>
              <a:cxn ang="cd2">
                <a:pos x="l" y="vc"/>
              </a:cxn>
              <a:cxn ang="cd4">
                <a:pos x="hc" y="b"/>
              </a:cxn>
              <a:cxn ang="0">
                <a:pos x="r" y="vc"/>
              </a:cxn>
            </a:cxnLst>
            <a:rect l="l" t="t" r="r" b="b"/>
            <a:pathLst>
              <a:path w="3346" h="1701">
                <a:moveTo>
                  <a:pt x="0" y="0"/>
                </a:moveTo>
                <a:lnTo>
                  <a:pt x="2509" y="0"/>
                </a:lnTo>
                <a:lnTo>
                  <a:pt x="3346" y="851"/>
                </a:lnTo>
                <a:lnTo>
                  <a:pt x="2509" y="1701"/>
                </a:lnTo>
                <a:lnTo>
                  <a:pt x="2509" y="1700"/>
                </a:lnTo>
                <a:lnTo>
                  <a:pt x="0" y="1700"/>
                </a:lnTo>
                <a:lnTo>
                  <a:pt x="0" y="0"/>
                </a:lnTo>
                <a:close/>
              </a:path>
            </a:pathLst>
          </a:custGeom>
          <a:solidFill>
            <a:srgbClr val="5D9C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文本框 8"/>
          <p:cNvSpPr txBox="1"/>
          <p:nvPr/>
        </p:nvSpPr>
        <p:spPr>
          <a:xfrm>
            <a:off x="1586230" y="695325"/>
            <a:ext cx="4897755" cy="460375"/>
          </a:xfrm>
          <a:prstGeom prst="rect">
            <a:avLst/>
          </a:prstGeom>
          <a:noFill/>
        </p:spPr>
        <p:txBody>
          <a:bodyPr wrap="square" rtlCol="0">
            <a:spAutoFit/>
          </a:bodyPr>
          <a:p>
            <a:pPr lvl="0" algn="l">
              <a:buClrTx/>
              <a:buSzTx/>
              <a:buFontTx/>
            </a:pPr>
            <a:r>
              <a:rPr lang="zh-CN" altLang="en-US" sz="2400" b="1">
                <a:latin typeface="微软雅黑" panose="020B0503020204020204" charset="-122"/>
                <a:ea typeface="微软雅黑" panose="020B0503020204020204" charset="-122"/>
                <a:cs typeface="微软雅黑" panose="020B0503020204020204" charset="-122"/>
                <a:sym typeface="+mn-ea"/>
              </a:rPr>
              <a:t>优化后城镇开发边界情况</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598170" y="633730"/>
            <a:ext cx="603250" cy="521970"/>
          </a:xfrm>
          <a:prstGeom prst="rect">
            <a:avLst/>
          </a:prstGeom>
          <a:noFill/>
        </p:spPr>
        <p:txBody>
          <a:bodyPr wrap="square" rtlCol="0">
            <a:spAutoFit/>
          </a:bodyPr>
          <a:p>
            <a:r>
              <a:rPr lang="en-US" altLang="zh-CN" sz="2800">
                <a:latin typeface="微软雅黑" panose="020B0503020204020204" charset="-122"/>
                <a:ea typeface="微软雅黑" panose="020B0503020204020204" charset="-122"/>
              </a:rPr>
              <a:t>03</a:t>
            </a:r>
            <a:endParaRPr lang="en-US" altLang="zh-CN" sz="2800">
              <a:latin typeface="微软雅黑" panose="020B0503020204020204" charset="-122"/>
              <a:ea typeface="微软雅黑" panose="020B0503020204020204" charset="-122"/>
            </a:endParaRPr>
          </a:p>
        </p:txBody>
      </p:sp>
      <p:sp>
        <p:nvSpPr>
          <p:cNvPr id="2" name="文本框 1"/>
          <p:cNvSpPr txBox="1"/>
          <p:nvPr/>
        </p:nvSpPr>
        <p:spPr>
          <a:xfrm>
            <a:off x="534035" y="1240155"/>
            <a:ext cx="6661785" cy="2861310"/>
          </a:xfrm>
          <a:prstGeom prst="rect">
            <a:avLst/>
          </a:prstGeom>
          <a:noFill/>
        </p:spPr>
        <p:txBody>
          <a:bodyPr wrap="square" rtlCol="0">
            <a:spAutoFit/>
          </a:bodyPr>
          <a:p>
            <a:pPr fontAlgn="auto">
              <a:lnSpc>
                <a:spcPct val="150000"/>
              </a:lnSpc>
            </a:pPr>
            <a:r>
              <a:rPr lang="zh-CN" altLang="en-US" sz="2000" b="1">
                <a:solidFill>
                  <a:srgbClr val="5D9CD5"/>
                </a:solidFill>
                <a:latin typeface="微软雅黑" panose="020B0503020204020204" charset="-122"/>
                <a:ea typeface="微软雅黑" panose="020B0503020204020204" charset="-122"/>
                <a:cs typeface="微软雅黑" panose="020B0503020204020204" charset="-122"/>
              </a:rPr>
              <a:t>局部优化后城镇开发边界</a:t>
            </a:r>
            <a:endParaRPr lang="zh-CN" altLang="en-US" sz="20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000">
                <a:latin typeface="微软雅黑" panose="020B0503020204020204" charset="-122"/>
                <a:ea typeface="微软雅黑" panose="020B0503020204020204" charset="-122"/>
                <a:cs typeface="微软雅黑" panose="020B0503020204020204" charset="-122"/>
              </a:rPr>
              <a:t>本次局部优化宁陕县调入城镇开发边界</a:t>
            </a:r>
            <a:r>
              <a:rPr lang="en-US" altLang="zh-CN" sz="2000">
                <a:latin typeface="微软雅黑" panose="020B0503020204020204" charset="-122"/>
                <a:ea typeface="微软雅黑" panose="020B0503020204020204" charset="-122"/>
                <a:cs typeface="微软雅黑" panose="020B0503020204020204" charset="-122"/>
              </a:rPr>
              <a:t>2.0993</a:t>
            </a:r>
            <a:r>
              <a:rPr lang="zh-CN" altLang="en-US" sz="2000">
                <a:latin typeface="微软雅黑" panose="020B0503020204020204" charset="-122"/>
                <a:ea typeface="微软雅黑" panose="020B0503020204020204" charset="-122"/>
                <a:cs typeface="微软雅黑" panose="020B0503020204020204" charset="-122"/>
              </a:rPr>
              <a:t>公顷，调入新增用地规模</a:t>
            </a:r>
            <a:r>
              <a:rPr lang="en-US" altLang="zh-CN" sz="2000">
                <a:latin typeface="微软雅黑" panose="020B0503020204020204" charset="-122"/>
                <a:ea typeface="微软雅黑" panose="020B0503020204020204" charset="-122"/>
                <a:cs typeface="微软雅黑" panose="020B0503020204020204" charset="-122"/>
              </a:rPr>
              <a:t>1.8132</a:t>
            </a:r>
            <a:r>
              <a:rPr lang="zh-CN" altLang="en-US" sz="2000">
                <a:latin typeface="微软雅黑" panose="020B0503020204020204" charset="-122"/>
                <a:ea typeface="微软雅黑" panose="020B0503020204020204" charset="-122"/>
                <a:cs typeface="微软雅黑" panose="020B0503020204020204" charset="-122"/>
              </a:rPr>
              <a:t>公顷，均为城镇集中建设区。从原城镇开发边界调出面积</a:t>
            </a:r>
            <a:r>
              <a:rPr lang="en-US" altLang="zh-CN" sz="2000">
                <a:latin typeface="微软雅黑" panose="020B0503020204020204" charset="-122"/>
                <a:ea typeface="微软雅黑" panose="020B0503020204020204" charset="-122"/>
                <a:cs typeface="微软雅黑" panose="020B0503020204020204" charset="-122"/>
              </a:rPr>
              <a:t>2.0999</a:t>
            </a:r>
            <a:r>
              <a:rPr lang="zh-CN" altLang="en-US" sz="2000">
                <a:latin typeface="微软雅黑" panose="020B0503020204020204" charset="-122"/>
                <a:ea typeface="微软雅黑" panose="020B0503020204020204" charset="-122"/>
                <a:cs typeface="微软雅黑" panose="020B0503020204020204" charset="-122"/>
              </a:rPr>
              <a:t>公顷，调出新增用地规模</a:t>
            </a:r>
            <a:r>
              <a:rPr lang="en-US" altLang="zh-CN" sz="2000">
                <a:latin typeface="微软雅黑" panose="020B0503020204020204" charset="-122"/>
                <a:ea typeface="微软雅黑" panose="020B0503020204020204" charset="-122"/>
                <a:cs typeface="微软雅黑" panose="020B0503020204020204" charset="-122"/>
              </a:rPr>
              <a:t>1.8141</a:t>
            </a:r>
            <a:r>
              <a:rPr lang="zh-CN" altLang="en-US" sz="2000">
                <a:latin typeface="微软雅黑" panose="020B0503020204020204" charset="-122"/>
                <a:ea typeface="微软雅黑" panose="020B0503020204020204" charset="-122"/>
                <a:cs typeface="微软雅黑" panose="020B0503020204020204" charset="-122"/>
              </a:rPr>
              <a:t>公顷，均为原城镇集中建设区。调出总面积和新增建设用地规模均大于调入总面积和新增建设用地规模。</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13" name="图片 12" descr="00 城镇开发边界调入调出位置范围图"/>
          <p:cNvPicPr>
            <a:picLocks noChangeAspect="1"/>
          </p:cNvPicPr>
          <p:nvPr/>
        </p:nvPicPr>
        <p:blipFill>
          <a:blip r:embed="rId2"/>
          <a:srcRect t="877"/>
          <a:stretch>
            <a:fillRect/>
          </a:stretch>
        </p:blipFill>
        <p:spPr>
          <a:xfrm>
            <a:off x="368935" y="4101465"/>
            <a:ext cx="6663690" cy="6038850"/>
          </a:xfrm>
          <a:prstGeom prst="rect">
            <a:avLst/>
          </a:prstGeom>
        </p:spPr>
      </p:pic>
      <p:sp>
        <p:nvSpPr>
          <p:cNvPr id="14" name="文本框 13"/>
          <p:cNvSpPr txBox="1"/>
          <p:nvPr/>
        </p:nvSpPr>
        <p:spPr>
          <a:xfrm>
            <a:off x="2898140" y="10283190"/>
            <a:ext cx="1605280" cy="337185"/>
          </a:xfrm>
          <a:prstGeom prst="rect">
            <a:avLst/>
          </a:prstGeom>
          <a:noFill/>
        </p:spPr>
        <p:txBody>
          <a:bodyPr wrap="none" rtlCol="0">
            <a:spAutoFit/>
          </a:bodyPr>
          <a:p>
            <a:pPr lvl="0" algn="ctr">
              <a:buClrTx/>
              <a:buSzTx/>
              <a:buFontTx/>
            </a:pPr>
            <a:r>
              <a:rPr lang="zh-CN" altLang="zh-CN" sz="1600">
                <a:latin typeface="微软雅黑" panose="020B0503020204020204" charset="-122"/>
                <a:ea typeface="微软雅黑" panose="020B0503020204020204" charset="-122"/>
                <a:sym typeface="+mn-ea"/>
              </a:rPr>
              <a:t>调整地块分布图</a:t>
            </a:r>
            <a:endParaRPr lang="zh-CN" altLang="zh-CN" sz="1600">
              <a:latin typeface="微软雅黑" panose="020B0503020204020204" charset="-122"/>
              <a:ea typeface="微软雅黑" panose="020B0503020204020204"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Camera_XHS_16783236927940302ab01kwkwk2zmspa010yncuhdq4icbz"/>
          <p:cNvPicPr>
            <a:picLocks noChangeAspect="1"/>
          </p:cNvPicPr>
          <p:nvPr/>
        </p:nvPicPr>
        <p:blipFill>
          <a:blip r:embed="rId1"/>
          <a:srcRect r="11830" b="6976"/>
          <a:stretch>
            <a:fillRect/>
          </a:stretch>
        </p:blipFill>
        <p:spPr>
          <a:xfrm>
            <a:off x="-29210" y="635"/>
            <a:ext cx="7585710" cy="10699115"/>
          </a:xfrm>
          <a:prstGeom prst="rect">
            <a:avLst/>
          </a:prstGeom>
        </p:spPr>
      </p:pic>
      <p:sp>
        <p:nvSpPr>
          <p:cNvPr id="26" name="矩形 25"/>
          <p:cNvSpPr/>
          <p:nvPr/>
        </p:nvSpPr>
        <p:spPr>
          <a:xfrm>
            <a:off x="-28575" y="-10795"/>
            <a:ext cx="7585710" cy="10710545"/>
          </a:xfrm>
          <a:prstGeom prst="rect">
            <a:avLst/>
          </a:prstGeom>
          <a:gradFill>
            <a:gsLst>
              <a:gs pos="100000">
                <a:schemeClr val="accent1">
                  <a:lumMod val="5000"/>
                  <a:lumOff val="95000"/>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任意多边形 4"/>
          <p:cNvSpPr/>
          <p:nvPr/>
        </p:nvSpPr>
        <p:spPr>
          <a:xfrm>
            <a:off x="390525" y="665480"/>
            <a:ext cx="869315" cy="459105"/>
          </a:xfrm>
          <a:custGeom>
            <a:avLst/>
            <a:gdLst/>
            <a:ahLst/>
            <a:cxnLst>
              <a:cxn ang="3">
                <a:pos x="hc" y="t"/>
              </a:cxn>
              <a:cxn ang="cd2">
                <a:pos x="l" y="vc"/>
              </a:cxn>
              <a:cxn ang="cd4">
                <a:pos x="hc" y="b"/>
              </a:cxn>
              <a:cxn ang="0">
                <a:pos x="r" y="vc"/>
              </a:cxn>
            </a:cxnLst>
            <a:rect l="l" t="t" r="r" b="b"/>
            <a:pathLst>
              <a:path w="3346" h="1701">
                <a:moveTo>
                  <a:pt x="0" y="0"/>
                </a:moveTo>
                <a:lnTo>
                  <a:pt x="2509" y="0"/>
                </a:lnTo>
                <a:lnTo>
                  <a:pt x="3346" y="851"/>
                </a:lnTo>
                <a:lnTo>
                  <a:pt x="2509" y="1701"/>
                </a:lnTo>
                <a:lnTo>
                  <a:pt x="2509" y="1700"/>
                </a:lnTo>
                <a:lnTo>
                  <a:pt x="0" y="1700"/>
                </a:lnTo>
                <a:lnTo>
                  <a:pt x="0" y="0"/>
                </a:lnTo>
                <a:close/>
              </a:path>
            </a:pathLst>
          </a:custGeom>
          <a:solidFill>
            <a:srgbClr val="5D9C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9" name="文本框 8"/>
          <p:cNvSpPr txBox="1"/>
          <p:nvPr/>
        </p:nvSpPr>
        <p:spPr>
          <a:xfrm>
            <a:off x="1442720" y="695325"/>
            <a:ext cx="4897755" cy="460375"/>
          </a:xfrm>
          <a:prstGeom prst="rect">
            <a:avLst/>
          </a:prstGeom>
          <a:noFill/>
        </p:spPr>
        <p:txBody>
          <a:bodyPr wrap="square" rtlCol="0">
            <a:spAutoFit/>
          </a:bodyPr>
          <a:p>
            <a:pPr lvl="0" algn="l">
              <a:buClrTx/>
              <a:buSzTx/>
              <a:buFontTx/>
            </a:pPr>
            <a:r>
              <a:rPr lang="zh-CN" altLang="en-US" sz="2400" b="1">
                <a:latin typeface="微软雅黑" panose="020B0503020204020204" charset="-122"/>
                <a:ea typeface="微软雅黑" panose="020B0503020204020204" charset="-122"/>
                <a:cs typeface="微软雅黑" panose="020B0503020204020204" charset="-122"/>
                <a:sym typeface="+mn-ea"/>
              </a:rPr>
              <a:t>优化后城镇开发边界情况</a:t>
            </a:r>
            <a:endParaRPr lang="zh-CN" altLang="en-US" sz="2400" b="1">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454660" y="633730"/>
            <a:ext cx="603250" cy="521970"/>
          </a:xfrm>
          <a:prstGeom prst="rect">
            <a:avLst/>
          </a:prstGeom>
          <a:noFill/>
        </p:spPr>
        <p:txBody>
          <a:bodyPr wrap="square" rtlCol="0">
            <a:spAutoFit/>
          </a:bodyPr>
          <a:p>
            <a:r>
              <a:rPr lang="en-US" altLang="zh-CN" sz="2800">
                <a:latin typeface="微软雅黑" panose="020B0503020204020204" charset="-122"/>
                <a:ea typeface="微软雅黑" panose="020B0503020204020204" charset="-122"/>
              </a:rPr>
              <a:t>03</a:t>
            </a:r>
            <a:endParaRPr lang="en-US" altLang="zh-CN" sz="2800">
              <a:latin typeface="微软雅黑" panose="020B0503020204020204" charset="-122"/>
              <a:ea typeface="微软雅黑" panose="020B0503020204020204" charset="-122"/>
            </a:endParaRPr>
          </a:p>
        </p:txBody>
      </p:sp>
      <p:sp>
        <p:nvSpPr>
          <p:cNvPr id="2" name="文本框 1"/>
          <p:cNvSpPr txBox="1"/>
          <p:nvPr/>
        </p:nvSpPr>
        <p:spPr>
          <a:xfrm>
            <a:off x="390525" y="1224915"/>
            <a:ext cx="6418580" cy="553085"/>
          </a:xfrm>
          <a:prstGeom prst="rect">
            <a:avLst/>
          </a:prstGeom>
          <a:noFill/>
        </p:spPr>
        <p:txBody>
          <a:bodyPr wrap="square" rtlCol="0">
            <a:spAutoFit/>
          </a:bodyPr>
          <a:p>
            <a:pPr fontAlgn="auto">
              <a:lnSpc>
                <a:spcPct val="150000"/>
              </a:lnSpc>
            </a:pPr>
            <a:r>
              <a:rPr lang="zh-CN" altLang="en-US" sz="2000" b="1">
                <a:solidFill>
                  <a:srgbClr val="5D9CD5"/>
                </a:solidFill>
                <a:latin typeface="微软雅黑" panose="020B0503020204020204" charset="-122"/>
                <a:ea typeface="微软雅黑" panose="020B0503020204020204" charset="-122"/>
              </a:rPr>
              <a:t>局部优化后城镇开发边界</a:t>
            </a:r>
            <a:endParaRPr lang="zh-CN" altLang="en-US" sz="2000" b="1">
              <a:solidFill>
                <a:srgbClr val="5D9CD5"/>
              </a:solidFill>
              <a:latin typeface="微软雅黑" panose="020B0503020204020204" charset="-122"/>
              <a:ea typeface="微软雅黑" panose="020B0503020204020204" charset="-122"/>
            </a:endParaRPr>
          </a:p>
        </p:txBody>
      </p:sp>
      <p:sp>
        <p:nvSpPr>
          <p:cNvPr id="12" name="文本框 11"/>
          <p:cNvSpPr txBox="1"/>
          <p:nvPr/>
        </p:nvSpPr>
        <p:spPr>
          <a:xfrm>
            <a:off x="5695950" y="6614160"/>
            <a:ext cx="1356360"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面积：公顷</a:t>
            </a:r>
            <a:endParaRPr lang="zh-CN" altLang="en-US">
              <a:latin typeface="微软雅黑" panose="020B0503020204020204" charset="-122"/>
              <a:ea typeface="微软雅黑" panose="020B0503020204020204" charset="-122"/>
            </a:endParaRPr>
          </a:p>
        </p:txBody>
      </p:sp>
      <p:sp>
        <p:nvSpPr>
          <p:cNvPr id="6" name="文本框 5"/>
          <p:cNvSpPr txBox="1"/>
          <p:nvPr/>
        </p:nvSpPr>
        <p:spPr>
          <a:xfrm>
            <a:off x="390525" y="1687830"/>
            <a:ext cx="6661150" cy="5169535"/>
          </a:xfrm>
          <a:prstGeom prst="rect">
            <a:avLst/>
          </a:prstGeom>
          <a:noFill/>
        </p:spPr>
        <p:txBody>
          <a:bodyPr wrap="square" rtlCol="0">
            <a:spAutoFit/>
          </a:bodyPr>
          <a:p>
            <a:pPr fontAlgn="auto">
              <a:lnSpc>
                <a:spcPct val="150000"/>
              </a:lnSpc>
            </a:pPr>
            <a:r>
              <a:rPr lang="zh-CN" altLang="en-US" sz="2000">
                <a:latin typeface="微软雅黑" panose="020B0503020204020204" charset="-122"/>
                <a:ea typeface="微软雅黑" panose="020B0503020204020204" charset="-122"/>
                <a:cs typeface="微软雅黑" panose="020B0503020204020204" charset="-122"/>
              </a:rPr>
              <a:t>经本次局部优化后，宁陕县城镇建设用地规模889.293</a:t>
            </a:r>
            <a:r>
              <a:rPr lang="en-US" altLang="zh-CN" sz="2000">
                <a:latin typeface="微软雅黑" panose="020B0503020204020204" charset="-122"/>
                <a:ea typeface="微软雅黑" panose="020B0503020204020204" charset="-122"/>
                <a:cs typeface="微软雅黑" panose="020B0503020204020204" charset="-122"/>
              </a:rPr>
              <a:t>8</a:t>
            </a:r>
            <a:r>
              <a:rPr lang="zh-CN" altLang="en-US" sz="2000">
                <a:latin typeface="微软雅黑" panose="020B0503020204020204" charset="-122"/>
                <a:ea typeface="微软雅黑" panose="020B0503020204020204" charset="-122"/>
                <a:cs typeface="微软雅黑" panose="020B0503020204020204" charset="-122"/>
              </a:rPr>
              <a:t>公顷，新增城镇建设用地规模66.665</a:t>
            </a:r>
            <a:r>
              <a:rPr lang="en-US" altLang="zh-CN" sz="2000">
                <a:latin typeface="微软雅黑" panose="020B0503020204020204" charset="-122"/>
                <a:ea typeface="微软雅黑" panose="020B0503020204020204" charset="-122"/>
                <a:cs typeface="微软雅黑" panose="020B0503020204020204" charset="-122"/>
              </a:rPr>
              <a:t>0</a:t>
            </a:r>
            <a:r>
              <a:rPr lang="zh-CN" altLang="en-US" sz="2000">
                <a:latin typeface="微软雅黑" panose="020B0503020204020204" charset="-122"/>
                <a:ea typeface="微软雅黑" panose="020B0503020204020204" charset="-122"/>
                <a:cs typeface="微软雅黑" panose="020B0503020204020204" charset="-122"/>
              </a:rPr>
              <a:t>公顷，不超过自然资源部下发的宁陕县城镇建设用地规模和新增城镇建设用地规模。其中，城镇开发边界面积884.140</a:t>
            </a:r>
            <a:r>
              <a:rPr lang="en-US" altLang="zh-CN" sz="2000">
                <a:latin typeface="微软雅黑" panose="020B0503020204020204" charset="-122"/>
                <a:ea typeface="微软雅黑" panose="020B0503020204020204" charset="-122"/>
                <a:cs typeface="微软雅黑" panose="020B0503020204020204" charset="-122"/>
              </a:rPr>
              <a:t>4</a:t>
            </a:r>
            <a:r>
              <a:rPr lang="zh-CN" altLang="en-US" sz="2000">
                <a:latin typeface="微软雅黑" panose="020B0503020204020204" charset="-122"/>
                <a:ea typeface="微软雅黑" panose="020B0503020204020204" charset="-122"/>
                <a:cs typeface="微软雅黑" panose="020B0503020204020204" charset="-122"/>
              </a:rPr>
              <a:t>公顷，新增城镇建设用地规模61.511</a:t>
            </a:r>
            <a:r>
              <a:rPr lang="en-US" altLang="zh-CN" sz="2000">
                <a:latin typeface="微软雅黑" panose="020B0503020204020204" charset="-122"/>
                <a:ea typeface="微软雅黑" panose="020B0503020204020204" charset="-122"/>
                <a:cs typeface="微软雅黑" panose="020B0503020204020204" charset="-122"/>
              </a:rPr>
              <a:t>6</a:t>
            </a:r>
            <a:r>
              <a:rPr lang="zh-CN" altLang="en-US" sz="2000">
                <a:latin typeface="微软雅黑" panose="020B0503020204020204" charset="-122"/>
                <a:ea typeface="微软雅黑" panose="020B0503020204020204" charset="-122"/>
                <a:cs typeface="微软雅黑" panose="020B0503020204020204" charset="-122"/>
              </a:rPr>
              <a:t>公顷；边界外零星城镇建设用地5.1534公顷，新增城镇建设用地规模5.1534公顷。</a:t>
            </a:r>
            <a:endParaRPr lang="zh-CN" altLang="en-US" sz="2000">
              <a:latin typeface="微软雅黑" panose="020B0503020204020204" charset="-122"/>
              <a:ea typeface="微软雅黑" panose="020B0503020204020204" charset="-122"/>
              <a:cs typeface="微软雅黑" panose="020B0503020204020204" charset="-122"/>
            </a:endParaRPr>
          </a:p>
          <a:p>
            <a:pPr fontAlgn="auto">
              <a:lnSpc>
                <a:spcPct val="150000"/>
              </a:lnSpc>
            </a:pPr>
            <a:r>
              <a:rPr lang="zh-CN" altLang="en-US" sz="2000">
                <a:latin typeface="微软雅黑" panose="020B0503020204020204" charset="-122"/>
                <a:ea typeface="微软雅黑" panose="020B0503020204020204" charset="-122"/>
                <a:cs typeface="微软雅黑" panose="020B0503020204020204" charset="-122"/>
              </a:rPr>
              <a:t>本次局部优化方案中调入图斑不涉及永久基本农田、生态保护红线，不会对周边永久基本农田、生态保护红线造成影响；调入图斑内也不存在历史文化保护区，不涉及饮用水源地等生态敏感区域。调出图斑不包含集中连片的现状城镇用地和已依法批准的城镇建设用地。</a:t>
            </a:r>
            <a:endParaRPr lang="zh-CN" altLang="en-US" sz="2000">
              <a:latin typeface="微软雅黑" panose="020B0503020204020204" charset="-122"/>
              <a:ea typeface="微软雅黑" panose="020B0503020204020204" charset="-122"/>
              <a:cs typeface="微软雅黑" panose="020B0503020204020204" charset="-122"/>
            </a:endParaRPr>
          </a:p>
        </p:txBody>
      </p:sp>
      <p:graphicFrame>
        <p:nvGraphicFramePr>
          <p:cNvPr id="10" name="表格 9"/>
          <p:cNvGraphicFramePr>
            <a:graphicFrameLocks noGrp="1"/>
          </p:cNvGraphicFramePr>
          <p:nvPr/>
        </p:nvGraphicFramePr>
        <p:xfrm>
          <a:off x="454025" y="7054215"/>
          <a:ext cx="6598285" cy="3326765"/>
        </p:xfrm>
        <a:graphic>
          <a:graphicData uri="http://schemas.openxmlformats.org/drawingml/2006/table">
            <a:tbl>
              <a:tblPr firstRow="1" bandRow="1">
                <a:tableStyleId>{5C22544A-7EE6-4342-B048-85BDC9FD1C3A}</a:tableStyleId>
              </a:tblPr>
              <a:tblGrid>
                <a:gridCol w="1479550"/>
                <a:gridCol w="1443990"/>
                <a:gridCol w="1978025"/>
                <a:gridCol w="1696720"/>
              </a:tblGrid>
              <a:tr h="400685">
                <a:tc gridSpan="4">
                  <a:txBody>
                    <a:bodyPr/>
                    <a:p>
                      <a:pPr algn="ctr" rtl="0" fontAlgn="ctr">
                        <a:buNone/>
                      </a:pPr>
                      <a:r>
                        <a:rPr lang="zh-CN" altLang="en-US" sz="1800" b="1" i="0" u="none" strike="noStrike">
                          <a:solidFill>
                            <a:srgbClr val="FFFFFF"/>
                          </a:solidFill>
                          <a:effectLst/>
                          <a:latin typeface="Arial" panose="020B0604020202020204" pitchFamily="34" charset="0"/>
                          <a:ea typeface="等线" panose="02010600030101010101" pitchFamily="2" charset="-122"/>
                        </a:rPr>
                        <a:t>局部优化后城镇开发边界情况表</a:t>
                      </a:r>
                      <a:endParaRPr lang="zh-CN" altLang="en-US" sz="1800" b="1" i="0" u="none" strike="noStrike">
                        <a:solidFill>
                          <a:srgbClr val="FFFFFF"/>
                        </a:solidFill>
                        <a:effectLst/>
                        <a:latin typeface="Arial" panose="020B0604020202020204" pitchFamily="34" charset="0"/>
                        <a:ea typeface="等线" panose="02010600030101010101" pitchFamily="2" charset="-122"/>
                      </a:endParaRPr>
                    </a:p>
                  </a:txBody>
                  <a:tcPr marL="6662" marR="6662" marT="6662" marB="0" anchor="ctr"/>
                </a:tc>
                <a:tc hMerge="1">
                  <a:tcPr/>
                </a:tc>
                <a:tc hMerge="1">
                  <a:tcPr/>
                </a:tc>
                <a:tc hMerge="1">
                  <a:tcPr marL="6662" marR="6662" marT="6662" marB="0" anchor="ctr"/>
                </a:tc>
              </a:tr>
              <a:tr h="400050">
                <a:tc gridSpan="3">
                  <a:txBody>
                    <a:bodyPr/>
                    <a:p>
                      <a:pPr algn="ctr" rtl="0" fontAlgn="ctr"/>
                      <a:r>
                        <a:rPr lang="zh-CN" altLang="en-US" sz="1800" u="none" strike="noStrike">
                          <a:effectLst/>
                          <a:latin typeface="微软雅黑" panose="020B0503020204020204" charset="-122"/>
                          <a:ea typeface="微软雅黑" panose="020B0503020204020204" charset="-122"/>
                        </a:rPr>
                        <a:t>类型</a:t>
                      </a:r>
                      <a:endParaRPr lang="zh-CN" altLang="en-US" sz="1800" b="1" i="0" u="none" strike="noStrike">
                        <a:solidFill>
                          <a:srgbClr val="FFFFFF"/>
                        </a:solidFill>
                        <a:effectLst/>
                        <a:latin typeface="微软雅黑" panose="020B0503020204020204" charset="-122"/>
                        <a:ea typeface="微软雅黑" panose="020B0503020204020204" charset="-122"/>
                      </a:endParaRPr>
                    </a:p>
                  </a:txBody>
                  <a:tcPr marL="6662" marR="6662" marT="6662" marB="0" anchor="ctr"/>
                </a:tc>
                <a:tc hMerge="1">
                  <a:tcPr/>
                </a:tc>
                <a:tc hMerge="1">
                  <a:tcPr/>
                </a:tc>
                <a:tc>
                  <a:txBody>
                    <a:bodyPr/>
                    <a:p>
                      <a:pPr algn="ctr" rtl="0" fontAlgn="ctr"/>
                      <a:r>
                        <a:rPr lang="zh-CN" altLang="en-US" sz="1800" u="none" strike="noStrike">
                          <a:effectLst/>
                          <a:latin typeface="微软雅黑" panose="020B0503020204020204" charset="-122"/>
                          <a:ea typeface="微软雅黑" panose="020B0503020204020204" charset="-122"/>
                        </a:rPr>
                        <a:t>规模</a:t>
                      </a:r>
                      <a:endParaRPr lang="zh-CN" altLang="en-US" sz="1800" b="1" i="0" u="none" strike="noStrike">
                        <a:solidFill>
                          <a:srgbClr val="FFFFFF"/>
                        </a:solidFill>
                        <a:effectLst/>
                        <a:latin typeface="微软雅黑" panose="020B0503020204020204" charset="-122"/>
                        <a:ea typeface="微软雅黑" panose="020B0503020204020204" charset="-122"/>
                      </a:endParaRPr>
                    </a:p>
                  </a:txBody>
                  <a:tcPr marL="6662" marR="6662" marT="6662" marB="0" anchor="ctr"/>
                </a:tc>
              </a:tr>
              <a:tr h="412750">
                <a:tc rowSpan="6">
                  <a:txBody>
                    <a:bodyPr/>
                    <a:p>
                      <a:pPr algn="ctr" rtl="0" fontAlgn="ctr"/>
                      <a:r>
                        <a:rPr lang="zh-CN" altLang="en-US" sz="1800" u="none" strike="noStrike" dirty="0">
                          <a:effectLst/>
                          <a:latin typeface="微软雅黑" panose="020B0503020204020204" charset="-122"/>
                          <a:ea typeface="微软雅黑" panose="020B0503020204020204" charset="-122"/>
                        </a:rPr>
                        <a:t>城镇建设用地</a:t>
                      </a:r>
                      <a:endParaRPr lang="zh-CN" altLang="en-US" sz="1800" b="0" i="0" u="none" strike="noStrike" dirty="0">
                        <a:solidFill>
                          <a:srgbClr val="000000"/>
                        </a:solidFill>
                        <a:effectLst/>
                        <a:latin typeface="微软雅黑" panose="020B0503020204020204" charset="-122"/>
                        <a:ea typeface="微软雅黑" panose="020B0503020204020204" charset="-122"/>
                      </a:endParaRPr>
                    </a:p>
                  </a:txBody>
                  <a:tcPr marL="6662" marR="6662" marT="6662" marB="0" anchor="ctr"/>
                </a:tc>
                <a:tc gridSpan="2">
                  <a:txBody>
                    <a:bodyPr/>
                    <a:p>
                      <a:pPr algn="ctr" rtl="0" fontAlgn="ctr"/>
                      <a:r>
                        <a:rPr lang="zh-CN" altLang="en-US" sz="1800" u="none" strike="noStrike">
                          <a:effectLst/>
                          <a:latin typeface="微软雅黑" panose="020B0503020204020204" charset="-122"/>
                          <a:ea typeface="微软雅黑" panose="020B0503020204020204" charset="-122"/>
                        </a:rPr>
                        <a:t>城镇开发边界面积</a:t>
                      </a:r>
                      <a:endParaRPr lang="zh-CN" altLang="en-US" sz="1800" b="0" i="0" u="none" strike="noStrike">
                        <a:solidFill>
                          <a:srgbClr val="000000"/>
                        </a:solidFill>
                        <a:effectLst/>
                        <a:latin typeface="微软雅黑" panose="020B0503020204020204" charset="-122"/>
                        <a:ea typeface="微软雅黑" panose="020B0503020204020204" charset="-122"/>
                      </a:endParaRPr>
                    </a:p>
                  </a:txBody>
                  <a:tcPr marL="6662" marR="6662" marT="6662" marB="0" anchor="ctr"/>
                </a:tc>
                <a:tc hMerge="1">
                  <a:tcPr/>
                </a:tc>
                <a:tc>
                  <a:txBody>
                    <a:bodyPr/>
                    <a:p>
                      <a:pPr algn="ctr" rtl="0" fontAlgn="ctr"/>
                      <a:r>
                        <a:rPr lang="en-US" altLang="zh-CN" sz="1800" u="none" strike="noStrike">
                          <a:effectLst/>
                          <a:latin typeface="微软雅黑" panose="020B0503020204020204" charset="-122"/>
                          <a:ea typeface="微软雅黑" panose="020B0503020204020204" charset="-122"/>
                        </a:rPr>
                        <a:t>884.1404</a:t>
                      </a:r>
                      <a:endParaRPr lang="en-US" altLang="zh-CN" sz="1800" b="0" i="0" u="none" strike="noStrike">
                        <a:solidFill>
                          <a:srgbClr val="000000"/>
                        </a:solidFill>
                        <a:effectLst/>
                        <a:latin typeface="微软雅黑" panose="020B0503020204020204" charset="-122"/>
                        <a:ea typeface="微软雅黑" panose="020B0503020204020204" charset="-122"/>
                      </a:endParaRPr>
                    </a:p>
                  </a:txBody>
                  <a:tcPr marL="6662" marR="6662" marT="6662" marB="0" anchor="ctr"/>
                </a:tc>
              </a:tr>
              <a:tr h="399415">
                <a:tc vMerge="1">
                  <a:tcPr/>
                </a:tc>
                <a:tc gridSpan="2">
                  <a:txBody>
                    <a:bodyPr/>
                    <a:p>
                      <a:pPr algn="ctr" rtl="0" fontAlgn="ctr"/>
                      <a:r>
                        <a:rPr lang="zh-CN" altLang="en-US" sz="1800" u="none" strike="noStrike">
                          <a:effectLst/>
                          <a:latin typeface="微软雅黑" panose="020B0503020204020204" charset="-122"/>
                          <a:ea typeface="微软雅黑" panose="020B0503020204020204" charset="-122"/>
                        </a:rPr>
                        <a:t>边界外零星城镇建设用地</a:t>
                      </a:r>
                      <a:endParaRPr lang="zh-CN" altLang="en-US" sz="1800" b="0" i="0" u="none" strike="noStrike">
                        <a:solidFill>
                          <a:srgbClr val="000000"/>
                        </a:solidFill>
                        <a:effectLst/>
                        <a:latin typeface="微软雅黑" panose="020B0503020204020204" charset="-122"/>
                        <a:ea typeface="微软雅黑" panose="020B0503020204020204" charset="-122"/>
                      </a:endParaRPr>
                    </a:p>
                  </a:txBody>
                  <a:tcPr marL="6662" marR="6662" marT="6662" marB="0" anchor="ctr"/>
                </a:tc>
                <a:tc hMerge="1">
                  <a:tcPr/>
                </a:tc>
                <a:tc>
                  <a:txBody>
                    <a:bodyPr/>
                    <a:p>
                      <a:pPr algn="ctr" rtl="0" fontAlgn="ctr"/>
                      <a:r>
                        <a:rPr lang="en-US" altLang="zh-CN" sz="1800" u="none" strike="noStrike">
                          <a:effectLst/>
                          <a:latin typeface="微软雅黑" panose="020B0503020204020204" charset="-122"/>
                          <a:ea typeface="微软雅黑" panose="020B0503020204020204" charset="-122"/>
                        </a:rPr>
                        <a:t>5.1534</a:t>
                      </a:r>
                      <a:endParaRPr lang="en-US" altLang="zh-CN" sz="1800" b="0" i="0" u="none" strike="noStrike">
                        <a:solidFill>
                          <a:srgbClr val="000000"/>
                        </a:solidFill>
                        <a:effectLst/>
                        <a:latin typeface="微软雅黑" panose="020B0503020204020204" charset="-122"/>
                        <a:ea typeface="微软雅黑" panose="020B0503020204020204" charset="-122"/>
                      </a:endParaRPr>
                    </a:p>
                  </a:txBody>
                  <a:tcPr marL="6662" marR="6662" marT="6662" marB="0" anchor="ctr"/>
                </a:tc>
              </a:tr>
              <a:tr h="323215">
                <a:tc vMerge="1">
                  <a:tcPr/>
                </a:tc>
                <a:tc gridSpan="2">
                  <a:txBody>
                    <a:bodyPr/>
                    <a:p>
                      <a:pPr algn="ctr" rtl="0" fontAlgn="ctr"/>
                      <a:r>
                        <a:rPr lang="zh-CN" altLang="en-US" sz="1800" u="none" strike="noStrike" dirty="0">
                          <a:effectLst/>
                          <a:latin typeface="微软雅黑" panose="020B0503020204020204" charset="-122"/>
                          <a:ea typeface="微软雅黑" panose="020B0503020204020204" charset="-122"/>
                        </a:rPr>
                        <a:t>小计</a:t>
                      </a:r>
                      <a:endParaRPr lang="zh-CN" altLang="en-US" sz="1800" b="1" i="0" u="none" strike="noStrike" dirty="0">
                        <a:solidFill>
                          <a:srgbClr val="FFFFFF"/>
                        </a:solidFill>
                        <a:effectLst/>
                        <a:latin typeface="微软雅黑" panose="020B0503020204020204" charset="-122"/>
                        <a:ea typeface="微软雅黑" panose="020B0503020204020204" charset="-122"/>
                      </a:endParaRPr>
                    </a:p>
                  </a:txBody>
                  <a:tcPr marL="6662" marR="6662" marT="6662" marB="0" anchor="ctr">
                    <a:solidFill>
                      <a:schemeClr val="tx2">
                        <a:lumMod val="60000"/>
                        <a:lumOff val="40000"/>
                      </a:schemeClr>
                    </a:solidFill>
                  </a:tcPr>
                </a:tc>
                <a:tc hMerge="1">
                  <a:tcPr/>
                </a:tc>
                <a:tc>
                  <a:txBody>
                    <a:bodyPr/>
                    <a:p>
                      <a:pPr algn="ctr" rtl="0" fontAlgn="ctr"/>
                      <a:r>
                        <a:rPr lang="en-US" altLang="zh-CN" sz="1800" u="none" strike="noStrike" dirty="0">
                          <a:effectLst/>
                          <a:latin typeface="微软雅黑" panose="020B0503020204020204" charset="-122"/>
                          <a:ea typeface="微软雅黑" panose="020B0503020204020204" charset="-122"/>
                        </a:rPr>
                        <a:t>889.2938</a:t>
                      </a:r>
                      <a:endParaRPr lang="en-US" altLang="zh-CN" sz="1800" b="1" i="0" u="none" strike="noStrike" dirty="0">
                        <a:solidFill>
                          <a:srgbClr val="FFFFFF"/>
                        </a:solidFill>
                        <a:effectLst/>
                        <a:latin typeface="微软雅黑" panose="020B0503020204020204" charset="-122"/>
                        <a:ea typeface="微软雅黑" panose="020B0503020204020204" charset="-122"/>
                      </a:endParaRPr>
                    </a:p>
                  </a:txBody>
                  <a:tcPr marL="6662" marR="6662" marT="6662" marB="0" anchor="ctr">
                    <a:solidFill>
                      <a:schemeClr val="tx2">
                        <a:lumMod val="60000"/>
                        <a:lumOff val="40000"/>
                      </a:schemeClr>
                    </a:solidFill>
                  </a:tcPr>
                </a:tc>
              </a:tr>
              <a:tr h="554990">
                <a:tc vMerge="1">
                  <a:tcPr/>
                </a:tc>
                <a:tc rowSpan="3">
                  <a:txBody>
                    <a:bodyPr/>
                    <a:p>
                      <a:pPr algn="ctr" rtl="0" fontAlgn="ctr"/>
                      <a:r>
                        <a:rPr lang="zh-CN" altLang="en-US" sz="1800" u="none" strike="noStrike" dirty="0">
                          <a:effectLst/>
                          <a:latin typeface="微软雅黑" panose="020B0503020204020204" charset="-122"/>
                          <a:ea typeface="微软雅黑" panose="020B0503020204020204" charset="-122"/>
                        </a:rPr>
                        <a:t>其中：新增城镇建设用地规模</a:t>
                      </a:r>
                      <a:endParaRPr lang="zh-CN" altLang="en-US" sz="1800" b="0" i="0" u="none" strike="noStrike" dirty="0">
                        <a:solidFill>
                          <a:srgbClr val="000000"/>
                        </a:solidFill>
                        <a:effectLst/>
                        <a:latin typeface="微软雅黑" panose="020B0503020204020204" charset="-122"/>
                        <a:ea typeface="微软雅黑" panose="020B0503020204020204" charset="-122"/>
                      </a:endParaRPr>
                    </a:p>
                  </a:txBody>
                  <a:tcPr marL="6662" marR="6662" marT="6662" marB="0" anchor="ctr"/>
                </a:tc>
                <a:tc>
                  <a:txBody>
                    <a:bodyPr/>
                    <a:p>
                      <a:pPr algn="ctr" rtl="0" fontAlgn="ctr"/>
                      <a:r>
                        <a:rPr lang="zh-CN" altLang="en-US" sz="1800" u="none" strike="noStrike">
                          <a:effectLst/>
                          <a:latin typeface="微软雅黑" panose="020B0503020204020204" charset="-122"/>
                          <a:ea typeface="微软雅黑" panose="020B0503020204020204" charset="-122"/>
                        </a:rPr>
                        <a:t>城镇开发边界面积</a:t>
                      </a:r>
                      <a:endParaRPr lang="zh-CN" altLang="en-US" sz="1800" b="0" i="0" u="none" strike="noStrike">
                        <a:solidFill>
                          <a:srgbClr val="000000"/>
                        </a:solidFill>
                        <a:effectLst/>
                        <a:latin typeface="微软雅黑" panose="020B0503020204020204" charset="-122"/>
                        <a:ea typeface="微软雅黑" panose="020B0503020204020204" charset="-122"/>
                      </a:endParaRPr>
                    </a:p>
                  </a:txBody>
                  <a:tcPr marL="6662" marR="6662" marT="6662" marB="0" anchor="ctr"/>
                </a:tc>
                <a:tc>
                  <a:txBody>
                    <a:bodyPr/>
                    <a:p>
                      <a:pPr algn="ctr" rtl="0" fontAlgn="ctr"/>
                      <a:r>
                        <a:rPr lang="en-US" altLang="zh-CN" sz="1800" u="none" strike="noStrike">
                          <a:effectLst/>
                          <a:latin typeface="微软雅黑" panose="020B0503020204020204" charset="-122"/>
                          <a:ea typeface="微软雅黑" panose="020B0503020204020204" charset="-122"/>
                        </a:rPr>
                        <a:t>61.5116</a:t>
                      </a:r>
                      <a:endParaRPr lang="en-US" altLang="zh-CN" sz="1800" b="0" i="0" u="none" strike="noStrike">
                        <a:solidFill>
                          <a:srgbClr val="000000"/>
                        </a:solidFill>
                        <a:effectLst/>
                        <a:latin typeface="微软雅黑" panose="020B0503020204020204" charset="-122"/>
                        <a:ea typeface="微软雅黑" panose="020B0503020204020204" charset="-122"/>
                      </a:endParaRPr>
                    </a:p>
                  </a:txBody>
                  <a:tcPr marL="6662" marR="6662" marT="6662" marB="0" anchor="ctr"/>
                </a:tc>
              </a:tr>
              <a:tr h="554990">
                <a:tc vMerge="1">
                  <a:tcPr/>
                </a:tc>
                <a:tc vMerge="1">
                  <a:tcPr/>
                </a:tc>
                <a:tc>
                  <a:txBody>
                    <a:bodyPr/>
                    <a:p>
                      <a:pPr algn="ctr" rtl="0" fontAlgn="ctr"/>
                      <a:r>
                        <a:rPr lang="zh-CN" altLang="en-US" sz="1800" u="none" strike="noStrike" dirty="0">
                          <a:effectLst/>
                          <a:latin typeface="微软雅黑" panose="020B0503020204020204" charset="-122"/>
                          <a:ea typeface="微软雅黑" panose="020B0503020204020204" charset="-122"/>
                        </a:rPr>
                        <a:t>边界外零星城镇建设用地</a:t>
                      </a:r>
                      <a:endParaRPr lang="zh-CN" altLang="en-US" sz="1800" b="0" i="0" u="none" strike="noStrike" dirty="0">
                        <a:solidFill>
                          <a:srgbClr val="000000"/>
                        </a:solidFill>
                        <a:effectLst/>
                        <a:latin typeface="微软雅黑" panose="020B0503020204020204" charset="-122"/>
                        <a:ea typeface="微软雅黑" panose="020B0503020204020204" charset="-122"/>
                      </a:endParaRPr>
                    </a:p>
                  </a:txBody>
                  <a:tcPr marL="6662" marR="6662" marT="6662" marB="0" anchor="ctr"/>
                </a:tc>
                <a:tc>
                  <a:txBody>
                    <a:bodyPr/>
                    <a:p>
                      <a:pPr algn="ctr" rtl="0" fontAlgn="ctr"/>
                      <a:r>
                        <a:rPr lang="en-US" altLang="zh-CN" sz="1800" u="none" strike="noStrike" dirty="0">
                          <a:effectLst/>
                          <a:latin typeface="微软雅黑" panose="020B0503020204020204" charset="-122"/>
                          <a:ea typeface="微软雅黑" panose="020B0503020204020204" charset="-122"/>
                        </a:rPr>
                        <a:t>5.1534</a:t>
                      </a:r>
                      <a:endParaRPr lang="en-US" altLang="zh-CN" sz="1800" b="0" i="0" u="none" strike="noStrike" dirty="0">
                        <a:solidFill>
                          <a:srgbClr val="000000"/>
                        </a:solidFill>
                        <a:effectLst/>
                        <a:latin typeface="微软雅黑" panose="020B0503020204020204" charset="-122"/>
                        <a:ea typeface="微软雅黑" panose="020B0503020204020204" charset="-122"/>
                      </a:endParaRPr>
                    </a:p>
                  </a:txBody>
                  <a:tcPr marL="6662" marR="6662" marT="6662" marB="0" anchor="ctr"/>
                </a:tc>
              </a:tr>
              <a:tr h="280670">
                <a:tc vMerge="1">
                  <a:tcPr marL="6662" marR="6662" marT="6662" marB="0" anchor="ctr"/>
                </a:tc>
                <a:tc vMerge="1">
                  <a:tcPr marL="6662" marR="6662" marT="6662" marB="0" anchor="ctr"/>
                </a:tc>
                <a:tc>
                  <a:txBody>
                    <a:bodyPr/>
                    <a:p>
                      <a:pPr marL="0" marR="0" lvl="0" indent="0" algn="ctr" defTabSz="755650" rtl="0" eaLnBrk="1" fontAlgn="ctr" latinLnBrk="0" hangingPunct="1">
                        <a:lnSpc>
                          <a:spcPct val="100000"/>
                        </a:lnSpc>
                        <a:spcBef>
                          <a:spcPts val="0"/>
                        </a:spcBef>
                        <a:spcAft>
                          <a:spcPts val="0"/>
                        </a:spcAft>
                        <a:buClrTx/>
                        <a:buSzTx/>
                        <a:buFontTx/>
                        <a:buNone/>
                        <a:defRPr/>
                      </a:pPr>
                      <a:r>
                        <a:rPr lang="zh-CN" altLang="en-US" sz="1800" b="0" i="0" u="none" strike="noStrike" dirty="0" smtClean="0">
                          <a:solidFill>
                            <a:srgbClr val="000000"/>
                          </a:solidFill>
                          <a:effectLst/>
                          <a:latin typeface="微软雅黑" panose="020B0503020204020204" charset="-122"/>
                          <a:ea typeface="微软雅黑" panose="020B0503020204020204" charset="-122"/>
                        </a:rPr>
                        <a:t>小计</a:t>
                      </a:r>
                      <a:endParaRPr lang="zh-CN" altLang="en-US" sz="1800" b="0" i="0" u="none" strike="noStrike" dirty="0" smtClean="0">
                        <a:solidFill>
                          <a:srgbClr val="000000"/>
                        </a:solidFill>
                        <a:effectLst/>
                        <a:latin typeface="微软雅黑" panose="020B0503020204020204" charset="-122"/>
                        <a:ea typeface="微软雅黑" panose="020B0503020204020204" charset="-122"/>
                      </a:endParaRPr>
                    </a:p>
                  </a:txBody>
                  <a:tcPr marL="6662" marR="6662" marT="6662" marB="0" anchor="ctr">
                    <a:solidFill>
                      <a:schemeClr val="tx2">
                        <a:lumMod val="60000"/>
                        <a:lumOff val="40000"/>
                      </a:schemeClr>
                    </a:solidFill>
                  </a:tcPr>
                </a:tc>
                <a:tc>
                  <a:txBody>
                    <a:bodyPr/>
                    <a:p>
                      <a:pPr marL="0" marR="0" lvl="0" indent="0" algn="ctr" defTabSz="755650" rtl="0" eaLnBrk="1" fontAlgn="ctr" latinLnBrk="0" hangingPunct="1">
                        <a:lnSpc>
                          <a:spcPct val="100000"/>
                        </a:lnSpc>
                        <a:spcBef>
                          <a:spcPts val="0"/>
                        </a:spcBef>
                        <a:spcAft>
                          <a:spcPts val="0"/>
                        </a:spcAft>
                        <a:buClrTx/>
                        <a:buSzTx/>
                        <a:buFontTx/>
                        <a:buNone/>
                        <a:defRPr/>
                      </a:pPr>
                      <a:r>
                        <a:rPr lang="en-US" altLang="zh-CN" sz="1800" dirty="0" smtClean="0">
                          <a:latin typeface="微软雅黑" panose="020B0503020204020204" charset="-122"/>
                          <a:ea typeface="微软雅黑" panose="020B0503020204020204" charset="-122"/>
                        </a:rPr>
                        <a:t>66.6650</a:t>
                      </a:r>
                      <a:endParaRPr lang="en-US" altLang="zh-CN" sz="1800" dirty="0" smtClean="0">
                        <a:latin typeface="微软雅黑" panose="020B0503020204020204" charset="-122"/>
                        <a:ea typeface="微软雅黑" panose="020B0503020204020204" charset="-122"/>
                      </a:endParaRPr>
                    </a:p>
                  </a:txBody>
                  <a:tcPr marL="6662" marR="6662" marT="6662" marB="0" anchor="ctr">
                    <a:solidFill>
                      <a:schemeClr val="tx2">
                        <a:lumMod val="60000"/>
                        <a:lumOff val="40000"/>
                      </a:schemeClr>
                    </a:solidFill>
                  </a:tcPr>
                </a:tc>
              </a:tr>
            </a:tbl>
          </a:graphicData>
        </a:graphic>
      </p:graphicFrame>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2158</Words>
  <Application>WPS 演示</Application>
  <PresentationFormat/>
  <Paragraphs>269</Paragraphs>
  <Slides>8</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vt:i4>
      </vt:variant>
    </vt:vector>
  </HeadingPairs>
  <TitlesOfParts>
    <vt:vector size="18" baseType="lpstr">
      <vt:lpstr>Arial</vt:lpstr>
      <vt:lpstr>宋体</vt:lpstr>
      <vt:lpstr>Wingdings</vt:lpstr>
      <vt:lpstr>微软雅黑</vt:lpstr>
      <vt:lpstr>叶根友毛笔行书2.0版</vt:lpstr>
      <vt:lpstr>Wingdings</vt:lpstr>
      <vt:lpstr>等线</vt:lpstr>
      <vt:lpstr>Calibri</vt:lpstr>
      <vt:lpstr>Arial Unicode MS</vt:lpstr>
      <vt:lpstr>Office 主题</vt:lpstr>
      <vt:lpstr>宁陕县城镇开发边界局部优化方案 （2025年第1次） 公示稿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宁陕县城镇开发边界局部优化方案 （2025年第1次）</dc:title>
  <dc:creator/>
  <cp:lastModifiedBy>小李</cp:lastModifiedBy>
  <cp:revision>13</cp:revision>
  <dcterms:created xsi:type="dcterms:W3CDTF">2025-05-09T02:33:00Z</dcterms:created>
  <dcterms:modified xsi:type="dcterms:W3CDTF">2025-05-12T12:22:24Z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2052-11.8.2.8411</vt:lpwstr>
  </property>
</Properties>
</file>