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xlsx" ContentType="application/vnd.openxmlformats-officedocument.spreadsheetml.sheet"/>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280" r:id="rId4"/>
    <p:sldId id="281" r:id="rId6"/>
    <p:sldId id="282" r:id="rId7"/>
    <p:sldId id="284" r:id="rId8"/>
    <p:sldId id="286" r:id="rId9"/>
    <p:sldId id="297" r:id="rId10"/>
    <p:sldId id="309" r:id="rId11"/>
    <p:sldId id="311" r:id="rId12"/>
    <p:sldId id="310" r:id="rId13"/>
    <p:sldId id="308" r:id="rId14"/>
    <p:sldId id="287" r:id="rId15"/>
    <p:sldId id="288" r:id="rId16"/>
    <p:sldId id="312" r:id="rId17"/>
    <p:sldId id="325" r:id="rId18"/>
    <p:sldId id="289" r:id="rId19"/>
    <p:sldId id="290" r:id="rId20"/>
    <p:sldId id="291" r:id="rId21"/>
    <p:sldId id="292" r:id="rId22"/>
    <p:sldId id="283" r:id="rId23"/>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5" name="作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tags" Target="tags/tag310.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5" Type="http://schemas.openxmlformats.org/officeDocument/2006/relationships/tags" Target="../tags/tag32.xml"/><Relationship Id="rId14" Type="http://schemas.openxmlformats.org/officeDocument/2006/relationships/tags" Target="../tags/tag31.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1" Type="http://schemas.openxmlformats.org/officeDocument/2006/relationships/tags" Target="../tags/tag110.xml"/><Relationship Id="rId10" Type="http://schemas.openxmlformats.org/officeDocument/2006/relationships/tags" Target="../tags/tag109.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1" Type="http://schemas.openxmlformats.org/officeDocument/2006/relationships/tags" Target="../tags/tag120.xml"/><Relationship Id="rId10" Type="http://schemas.openxmlformats.org/officeDocument/2006/relationships/tags" Target="../tags/tag119.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tags" Target="../tags/tag137.xml"/><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3" Type="http://schemas.openxmlformats.org/officeDocument/2006/relationships/tags" Target="../tags/tag142.xml"/><Relationship Id="rId12" Type="http://schemas.openxmlformats.org/officeDocument/2006/relationships/tags" Target="../tags/tag141.xml"/><Relationship Id="rId11" Type="http://schemas.openxmlformats.org/officeDocument/2006/relationships/tags" Target="../tags/tag140.xml"/><Relationship Id="rId10" Type="http://schemas.openxmlformats.org/officeDocument/2006/relationships/tags" Target="../tags/tag139.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50.xml"/><Relationship Id="rId8" Type="http://schemas.openxmlformats.org/officeDocument/2006/relationships/tags" Target="../tags/tag149.xml"/><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3" Type="http://schemas.openxmlformats.org/officeDocument/2006/relationships/tags" Target="../tags/tag154.xml"/><Relationship Id="rId12" Type="http://schemas.openxmlformats.org/officeDocument/2006/relationships/tags" Target="../tags/tag153.xml"/><Relationship Id="rId11" Type="http://schemas.openxmlformats.org/officeDocument/2006/relationships/tags" Target="../tags/tag152.xml"/><Relationship Id="rId10" Type="http://schemas.openxmlformats.org/officeDocument/2006/relationships/tags" Target="../tags/tag151.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27311" y="5"/>
            <a:ext cx="12429370" cy="2108195"/>
            <a:chOff x="-127311" y="5"/>
            <a:chExt cx="12429370" cy="2108195"/>
          </a:xfrm>
        </p:grpSpPr>
        <p:sp>
          <p:nvSpPr>
            <p:cNvPr id="8" name="任意多边形: 形状 7"/>
            <p:cNvSpPr/>
            <p:nvPr>
              <p:custDataLst>
                <p:tags r:id="rId3"/>
              </p:custDataLst>
            </p:nvPr>
          </p:nvSpPr>
          <p:spPr>
            <a:xfrm rot="4971377">
              <a:off x="5633770" y="-4560088"/>
              <a:ext cx="907207" cy="12429370"/>
            </a:xfrm>
            <a:custGeom>
              <a:avLst/>
              <a:gdLst>
                <a:gd name="connsiteX0" fmla="*/ 0 w 1132861"/>
                <a:gd name="connsiteY0" fmla="*/ 0 h 12429370"/>
                <a:gd name="connsiteX1" fmla="*/ 421422 w 1132861"/>
                <a:gd name="connsiteY1" fmla="*/ 52817 h 12429370"/>
                <a:gd name="connsiteX2" fmla="*/ 1132861 w 1132861"/>
                <a:gd name="connsiteY2" fmla="*/ 12429370 h 12429370"/>
                <a:gd name="connsiteX3" fmla="*/ 0 w 1132861"/>
                <a:gd name="connsiteY3" fmla="*/ 12287388 h 12429370"/>
              </a:gdLst>
              <a:ahLst/>
              <a:cxnLst>
                <a:cxn ang="0">
                  <a:pos x="connsiteX0" y="connsiteY0"/>
                </a:cxn>
                <a:cxn ang="0">
                  <a:pos x="connsiteX1" y="connsiteY1"/>
                </a:cxn>
                <a:cxn ang="0">
                  <a:pos x="connsiteX2" y="connsiteY2"/>
                </a:cxn>
                <a:cxn ang="0">
                  <a:pos x="connsiteX3" y="connsiteY3"/>
                </a:cxn>
              </a:cxnLst>
              <a:rect l="l" t="t" r="r" b="b"/>
              <a:pathLst>
                <a:path w="1132861" h="12429370">
                  <a:moveTo>
                    <a:pt x="0" y="0"/>
                  </a:moveTo>
                  <a:lnTo>
                    <a:pt x="421422" y="52817"/>
                  </a:lnTo>
                  <a:lnTo>
                    <a:pt x="1132861" y="12429370"/>
                  </a:lnTo>
                  <a:lnTo>
                    <a:pt x="0" y="12287388"/>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p:cNvSpPr/>
            <p:nvPr>
              <p:custDataLst>
                <p:tags r:id="rId4"/>
              </p:custDataLst>
            </p:nvPr>
          </p:nvSpPr>
          <p:spPr>
            <a:xfrm rot="5400000">
              <a:off x="5215200" y="-5215203"/>
              <a:ext cx="1761592" cy="12192007"/>
            </a:xfrm>
            <a:custGeom>
              <a:avLst/>
              <a:gdLst>
                <a:gd name="connsiteX0" fmla="*/ 0 w 1930397"/>
                <a:gd name="connsiteY0" fmla="*/ 12192007 h 12192007"/>
                <a:gd name="connsiteX1" fmla="*/ 0 w 1930397"/>
                <a:gd name="connsiteY1" fmla="*/ 0 h 12192007"/>
                <a:gd name="connsiteX2" fmla="*/ 758239 w 1930397"/>
                <a:gd name="connsiteY2" fmla="*/ 0 h 12192007"/>
                <a:gd name="connsiteX3" fmla="*/ 1930397 w 1930397"/>
                <a:gd name="connsiteY3" fmla="*/ 12192007 h 12192007"/>
              </a:gdLst>
              <a:ahLst/>
              <a:cxnLst>
                <a:cxn ang="0">
                  <a:pos x="connsiteX0" y="connsiteY0"/>
                </a:cxn>
                <a:cxn ang="0">
                  <a:pos x="connsiteX1" y="connsiteY1"/>
                </a:cxn>
                <a:cxn ang="0">
                  <a:pos x="connsiteX2" y="connsiteY2"/>
                </a:cxn>
                <a:cxn ang="0">
                  <a:pos x="connsiteX3" y="connsiteY3"/>
                </a:cxn>
              </a:cxnLst>
              <a:rect l="l" t="t" r="r" b="b"/>
              <a:pathLst>
                <a:path w="1930397" h="12192007">
                  <a:moveTo>
                    <a:pt x="0" y="12192007"/>
                  </a:moveTo>
                  <a:lnTo>
                    <a:pt x="0" y="0"/>
                  </a:lnTo>
                  <a:lnTo>
                    <a:pt x="758239" y="0"/>
                  </a:lnTo>
                  <a:lnTo>
                    <a:pt x="1930397" y="121920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p:custDataLst>
                <p:tags r:id="rId5"/>
              </p:custDataLst>
            </p:nvPr>
          </p:nvSpPr>
          <p:spPr>
            <a:xfrm rot="5107084">
              <a:off x="4552342" y="-3275210"/>
              <a:ext cx="536239" cy="9742831"/>
            </a:xfrm>
            <a:custGeom>
              <a:avLst/>
              <a:gdLst>
                <a:gd name="connsiteX0" fmla="*/ 0 w 587624"/>
                <a:gd name="connsiteY0" fmla="*/ 0 h 9742831"/>
                <a:gd name="connsiteX1" fmla="*/ 587624 w 587624"/>
                <a:gd name="connsiteY1" fmla="*/ 9742831 h 9742831"/>
                <a:gd name="connsiteX2" fmla="*/ 0 w 587624"/>
                <a:gd name="connsiteY2" fmla="*/ 9685968 h 9742831"/>
              </a:gdLst>
              <a:ahLst/>
              <a:cxnLst>
                <a:cxn ang="0">
                  <a:pos x="connsiteX0" y="connsiteY0"/>
                </a:cxn>
                <a:cxn ang="0">
                  <a:pos x="connsiteX1" y="connsiteY1"/>
                </a:cxn>
                <a:cxn ang="0">
                  <a:pos x="connsiteX2" y="connsiteY2"/>
                </a:cxn>
              </a:cxnLst>
              <a:rect l="l" t="t" r="r" b="b"/>
              <a:pathLst>
                <a:path w="587624" h="9742831">
                  <a:moveTo>
                    <a:pt x="0" y="0"/>
                  </a:moveTo>
                  <a:lnTo>
                    <a:pt x="587624" y="9742831"/>
                  </a:lnTo>
                  <a:lnTo>
                    <a:pt x="0" y="968596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p:custDataLst>
                <p:tags r:id="rId6"/>
              </p:custDataLst>
            </p:nvPr>
          </p:nvSpPr>
          <p:spPr>
            <a:xfrm rot="15897560">
              <a:off x="9001004" y="-1390393"/>
              <a:ext cx="846410" cy="5663579"/>
            </a:xfrm>
            <a:custGeom>
              <a:avLst/>
              <a:gdLst>
                <a:gd name="connsiteX0" fmla="*/ 927517 w 927517"/>
                <a:gd name="connsiteY0" fmla="*/ 5663579 h 5663579"/>
                <a:gd name="connsiteX1" fmla="*/ 0 w 927517"/>
                <a:gd name="connsiteY1" fmla="*/ 5577535 h 5663579"/>
                <a:gd name="connsiteX2" fmla="*/ 419317 w 927517"/>
                <a:gd name="connsiteY2" fmla="*/ 0 h 5663579"/>
              </a:gdLst>
              <a:ahLst/>
              <a:cxnLst>
                <a:cxn ang="0">
                  <a:pos x="connsiteX0" y="connsiteY0"/>
                </a:cxn>
                <a:cxn ang="0">
                  <a:pos x="connsiteX1" y="connsiteY1"/>
                </a:cxn>
                <a:cxn ang="0">
                  <a:pos x="connsiteX2" y="connsiteY2"/>
                </a:cxn>
              </a:cxnLst>
              <a:rect l="l" t="t" r="r" b="b"/>
              <a:pathLst>
                <a:path w="927517" h="5663579">
                  <a:moveTo>
                    <a:pt x="927517" y="5663579"/>
                  </a:moveTo>
                  <a:lnTo>
                    <a:pt x="0" y="5577535"/>
                  </a:lnTo>
                  <a:lnTo>
                    <a:pt x="419317"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等腰三角形 11"/>
          <p:cNvSpPr/>
          <p:nvPr userDrawn="1">
            <p:custDataLst>
              <p:tags r:id="rId7"/>
            </p:custDataLst>
          </p:nvPr>
        </p:nvSpPr>
        <p:spPr>
          <a:xfrm rot="16200000">
            <a:off x="7826138" y="2492134"/>
            <a:ext cx="997432" cy="7734300"/>
          </a:xfrm>
          <a:prstGeom prst="triangle">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custDataLst>
              <p:tags r:id="rId8"/>
            </p:custDataLst>
          </p:nvPr>
        </p:nvSpPr>
        <p:spPr>
          <a:xfrm>
            <a:off x="2730319" y="2702794"/>
            <a:ext cx="7117545" cy="1118535"/>
          </a:xfrm>
        </p:spPr>
        <p:txBody>
          <a:bodyPr lIns="90000" tIns="46800" rIns="90000" bIns="46800" anchor="b" anchorCtr="0">
            <a:normAutofit/>
          </a:bodyPr>
          <a:lstStyle>
            <a:lvl1pPr algn="ctr">
              <a:defRPr sz="6600" spc="600" baseline="0">
                <a:solidFill>
                  <a:schemeClr val="tx1">
                    <a:lumMod val="85000"/>
                    <a:lumOff val="15000"/>
                  </a:schemeClr>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9"/>
            </p:custDataLst>
          </p:nvPr>
        </p:nvSpPr>
        <p:spPr>
          <a:xfrm>
            <a:off x="2730319" y="3886684"/>
            <a:ext cx="7117545" cy="676319"/>
          </a:xfrm>
        </p:spPr>
        <p:txBody>
          <a:bodyPr lIns="90000" tIns="46800" rIns="90000" bIns="46800" anchor="t">
            <a:normAutofit/>
          </a:bodyPr>
          <a:lstStyle>
            <a:lvl1pPr marL="0" indent="0" algn="ctr" eaLnBrk="1" fontAlgn="auto" latinLnBrk="0" hangingPunct="1">
              <a:lnSpc>
                <a:spcPct val="100000"/>
              </a:lnSpc>
              <a:buNone/>
              <a:defRPr sz="28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1"/>
            </p:custDataLst>
          </p:nvPr>
        </p:nvSpPr>
        <p:spPr/>
        <p:txBody>
          <a:bodyPr/>
          <a:lstStyle/>
          <a:p>
            <a:endParaRPr lang="zh-CN" altLang="en-US" dirty="0"/>
          </a:p>
        </p:txBody>
      </p:sp>
      <p:sp>
        <p:nvSpPr>
          <p:cNvPr id="18" name="灯片编号占位符 17"/>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3" hasCustomPrompt="1"/>
            <p:custDataLst>
              <p:tags r:id="rId13"/>
            </p:custDataLst>
          </p:nvPr>
        </p:nvSpPr>
        <p:spPr>
          <a:xfrm>
            <a:off x="3630542" y="4681986"/>
            <a:ext cx="2523129" cy="412826"/>
          </a:xfrm>
        </p:spPr>
        <p:txBody>
          <a:bodyPr lIns="90000" tIns="46800" rIns="90000" bIns="46800" anchor="ctr" anchorCtr="0">
            <a:normAutofit/>
          </a:bodyPr>
          <a:lstStyle>
            <a:lvl1pPr marL="0" indent="0" algn="r">
              <a:lnSpc>
                <a:spcPct val="100000"/>
              </a:lnSpc>
              <a:buNone/>
              <a:defRPr sz="1800">
                <a:solidFill>
                  <a:schemeClr val="tx1">
                    <a:lumMod val="85000"/>
                    <a:lumOff val="15000"/>
                  </a:schemeClr>
                </a:solidFill>
              </a:defRPr>
            </a:lvl1pPr>
          </a:lstStyle>
          <a:p>
            <a:pPr lvl="0"/>
            <a:r>
              <a:rPr lang="zh-CN" altLang="en-US" dirty="0"/>
              <a:t>编辑文本</a:t>
            </a:r>
            <a:endParaRPr lang="zh-CN" altLang="en-US" dirty="0"/>
          </a:p>
        </p:txBody>
      </p:sp>
      <p:sp>
        <p:nvSpPr>
          <p:cNvPr id="13" name="文本占位符 12"/>
          <p:cNvSpPr>
            <a:spLocks noGrp="1"/>
          </p:cNvSpPr>
          <p:nvPr>
            <p:ph type="body" sz="quarter" idx="14" hasCustomPrompt="1"/>
            <p:custDataLst>
              <p:tags r:id="rId14"/>
            </p:custDataLst>
          </p:nvPr>
        </p:nvSpPr>
        <p:spPr>
          <a:xfrm>
            <a:off x="6402188" y="4681986"/>
            <a:ext cx="2523127" cy="412826"/>
          </a:xfrm>
        </p:spPr>
        <p:txBody>
          <a:bodyPr lIns="90000" tIns="46800" rIns="90000" bIns="46800" anchor="ctr" anchorCtr="0">
            <a:normAutofit/>
          </a:bodyPr>
          <a:lstStyle>
            <a:lvl1pPr marL="0" indent="0" algn="l">
              <a:lnSpc>
                <a:spcPct val="100000"/>
              </a:lnSpc>
              <a:buNone/>
              <a:defRPr sz="1800">
                <a:solidFill>
                  <a:schemeClr val="tx1">
                    <a:lumMod val="85000"/>
                    <a:lumOff val="15000"/>
                  </a:schemeClr>
                </a:solidFill>
              </a:defRPr>
            </a:lvl1pPr>
          </a:lstStyle>
          <a:p>
            <a:pPr lvl="0"/>
            <a:r>
              <a:rPr lang="zh-CN" altLang="en-US" dirty="0"/>
              <a:t>编辑文本</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4001597" y="5613400"/>
            <a:ext cx="8190403" cy="1244600"/>
            <a:chOff x="4001597" y="5613400"/>
            <a:chExt cx="8190403" cy="1244600"/>
          </a:xfrm>
        </p:grpSpPr>
        <p:sp>
          <p:nvSpPr>
            <p:cNvPr id="8" name="任意多边形: 形状 7"/>
            <p:cNvSpPr/>
            <p:nvPr>
              <p:custDataLst>
                <p:tags r:id="rId3"/>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dirty="0"/>
            </a:p>
          </p:txBody>
        </p:sp>
        <p:sp>
          <p:nvSpPr>
            <p:cNvPr id="9" name="等腰三角形 8"/>
            <p:cNvSpPr/>
            <p:nvPr>
              <p:custDataLst>
                <p:tags r:id="rId4"/>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grpSp>
      <p:grpSp>
        <p:nvGrpSpPr>
          <p:cNvPr id="10" name="组合 9"/>
          <p:cNvGrpSpPr/>
          <p:nvPr userDrawn="1">
            <p:custDataLst>
              <p:tags r:id="rId5"/>
            </p:custDataLst>
          </p:nvPr>
        </p:nvGrpSpPr>
        <p:grpSpPr>
          <a:xfrm>
            <a:off x="5187002" y="2377388"/>
            <a:ext cx="570170" cy="707886"/>
            <a:chOff x="10608342" y="5053054"/>
            <a:chExt cx="1583658" cy="1966165"/>
          </a:xfrm>
        </p:grpSpPr>
        <p:sp>
          <p:nvSpPr>
            <p:cNvPr id="11" name="任意多边形: 形状 10"/>
            <p:cNvSpPr/>
            <p:nvPr>
              <p:custDataLst>
                <p:tags r:id="rId6"/>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12" name="等腰三角形 11"/>
            <p:cNvSpPr/>
            <p:nvPr>
              <p:custDataLst>
                <p:tags r:id="rId7"/>
              </p:custDataLst>
            </p:nvPr>
          </p:nvSpPr>
          <p:spPr>
            <a:xfrm>
              <a:off x="10960100" y="5207000"/>
              <a:ext cx="1231900" cy="16510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a:endParaRPr lang="zh-CN" altLang="en-US"/>
            </a:p>
          </p:txBody>
        </p:sp>
      </p:grpSp>
      <p:grpSp>
        <p:nvGrpSpPr>
          <p:cNvPr id="14" name="组合 13"/>
          <p:cNvGrpSpPr/>
          <p:nvPr userDrawn="1">
            <p:custDataLst>
              <p:tags r:id="rId8"/>
            </p:custDataLst>
          </p:nvPr>
        </p:nvGrpSpPr>
        <p:grpSpPr>
          <a:xfrm rot="10800000">
            <a:off x="-1" y="0"/>
            <a:ext cx="12192000" cy="1244600"/>
            <a:chOff x="4001597" y="5613400"/>
            <a:chExt cx="8190403" cy="1244600"/>
          </a:xfrm>
        </p:grpSpPr>
        <p:sp>
          <p:nvSpPr>
            <p:cNvPr id="15" name="任意多边形: 形状 14"/>
            <p:cNvSpPr/>
            <p:nvPr>
              <p:custDataLst>
                <p:tags r:id="rId9"/>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16" name="等腰三角形 15"/>
            <p:cNvSpPr/>
            <p:nvPr>
              <p:custDataLst>
                <p:tags r:id="rId10"/>
              </p:custDataLst>
            </p:nvPr>
          </p:nvSpPr>
          <p:spPr>
            <a:xfrm>
              <a:off x="5816600" y="5949254"/>
              <a:ext cx="6375400" cy="90874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grpSp>
      <p:sp>
        <p:nvSpPr>
          <p:cNvPr id="2" name="标题 1"/>
          <p:cNvSpPr>
            <a:spLocks noGrp="1"/>
          </p:cNvSpPr>
          <p:nvPr>
            <p:ph type="title" hasCustomPrompt="1"/>
            <p:custDataLst>
              <p:tags r:id="rId11"/>
            </p:custDataLst>
          </p:nvPr>
        </p:nvSpPr>
        <p:spPr>
          <a:xfrm>
            <a:off x="3500907" y="3090044"/>
            <a:ext cx="5190185" cy="740727"/>
          </a:xfrm>
        </p:spPr>
        <p:txBody>
          <a:bodyPr lIns="90170" tIns="46990" rIns="90170" bIns="0" anchor="b" anchorCtr="0">
            <a:normAutofit/>
          </a:bodyPr>
          <a:lstStyle>
            <a:lvl1pPr algn="ctr">
              <a:defRPr sz="4000" u="none" strike="noStrike" kern="1200" cap="none" spc="300" normalizeH="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12"/>
            </p:custDataLst>
          </p:nvPr>
        </p:nvSpPr>
        <p:spPr>
          <a:xfrm>
            <a:off x="3500907" y="3883113"/>
            <a:ext cx="5190185" cy="1477027"/>
          </a:xfrm>
        </p:spPr>
        <p:txBody>
          <a:bodyPr lIns="90170" tIns="0" rIns="90170" bIns="46990">
            <a:normAutofit/>
          </a:bodyPr>
          <a:lstStyle>
            <a:lvl1pPr marL="0" indent="0" algn="ctr" eaLnBrk="1" fontAlgn="auto" latinLnBrk="0" hangingPunct="1">
              <a:buNone/>
              <a:defRPr kumimoji="0" lang="zh-CN" altLang="en-US" sz="20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13"/>
            </p:custDataLst>
          </p:nvPr>
        </p:nvSpPr>
        <p:spPr/>
        <p:txBody>
          <a:bodyPr>
            <a:normAutofit/>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4"/>
            </p:custDataLst>
          </p:nvPr>
        </p:nvSpPr>
        <p:spPr/>
        <p:txBody>
          <a:bodyPr>
            <a:normAutofit/>
          </a:bodyPr>
          <a:lstStyle/>
          <a:p>
            <a:endParaRPr lang="zh-CN" altLang="en-US"/>
          </a:p>
        </p:txBody>
      </p:sp>
      <p:sp>
        <p:nvSpPr>
          <p:cNvPr id="6" name="灯片编号占位符 5"/>
          <p:cNvSpPr>
            <a:spLocks noGrp="1"/>
          </p:cNvSpPr>
          <p:nvPr>
            <p:ph type="sldNum" sz="quarter" idx="12"/>
            <p:custDataLst>
              <p:tags r:id="rId15"/>
            </p:custDataLst>
          </p:nvPr>
        </p:nvSpPr>
        <p:spPr/>
        <p:txBody>
          <a:bodyPr>
            <a:normAutofit/>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lIns="90170" tIns="46990" rIns="90170" bIns="4699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170" tIns="46990" rIns="90170" bIns="46990">
            <a:normAutofit/>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170" tIns="46990" rIns="90170" bIns="46990">
            <a:normAutofit/>
          </a:bodyPr>
          <a:lstStyle/>
          <a:p>
            <a:endParaRPr lang="zh-CN" altLang="en-US"/>
          </a:p>
        </p:txBody>
      </p:sp>
      <p:sp>
        <p:nvSpPr>
          <p:cNvPr id="7" name="灯片编号占位符 6"/>
          <p:cNvSpPr>
            <a:spLocks noGrp="1"/>
          </p:cNvSpPr>
          <p:nvPr>
            <p:ph type="sldNum" sz="quarter" idx="12"/>
            <p:custDataLst>
              <p:tags r:id="rId7"/>
            </p:custDataLst>
          </p:nvPr>
        </p:nvSpPr>
        <p:spPr/>
        <p:txBody>
          <a:bodyPr lIns="90170" tIns="46990" rIns="90170" bIns="46990">
            <a:normAutofit/>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10608342" y="5053054"/>
            <a:ext cx="1583658" cy="1966165"/>
            <a:chOff x="10608342" y="5053054"/>
            <a:chExt cx="1583658" cy="1966165"/>
          </a:xfrm>
        </p:grpSpPr>
        <p:sp>
          <p:nvSpPr>
            <p:cNvPr id="10" name="任意多边形: 形状 9"/>
            <p:cNvSpPr/>
            <p:nvPr>
              <p:custDataLst>
                <p:tags r:id="rId3"/>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custDataLst>
                <p:tags r:id="rId4"/>
              </p:custDataLst>
            </p:nvPr>
          </p:nvSpPr>
          <p:spPr>
            <a:xfrm>
              <a:off x="10960100" y="5207000"/>
              <a:ext cx="1231900" cy="1651000"/>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3588374" y="2588654"/>
            <a:ext cx="5015250" cy="1519707"/>
          </a:xfrm>
        </p:spPr>
        <p:txBody>
          <a:bodyPr vert="horz" lIns="90170" tIns="46990" rIns="90170" bIns="46990" rtlCol="0" anchor="ctr" anchorCtr="0">
            <a:normAutofit/>
          </a:bodyPr>
          <a:lstStyle>
            <a:lvl1pPr marL="0" marR="0" algn="ctr" defTabSz="914400" rtl="0" eaLnBrk="1" fontAlgn="auto" latinLnBrk="0" hangingPunct="1">
              <a:lnSpc>
                <a:spcPct val="100000"/>
              </a:lnSpc>
              <a:buNone/>
              <a:defRPr kumimoji="0" lang="zh-CN" altLang="en-US" sz="8000" b="1" i="0" u="none" strike="noStrike" kern="1200" cap="none" spc="6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3"/>
            </p:custDataLst>
          </p:nvPr>
        </p:nvSpPr>
        <p:spPr/>
        <p:txBody>
          <a:bodyPr lIns="90170" tIns="46990" rIns="90170" bIns="46990">
            <a:normAutofit/>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170" tIns="46990" rIns="90170" bIns="46990">
            <a:normAutofit/>
          </a:bodyPr>
          <a:lstStyle/>
          <a:p>
            <a:endParaRPr lang="zh-CN" altLang="en-US"/>
          </a:p>
        </p:txBody>
      </p:sp>
      <p:sp>
        <p:nvSpPr>
          <p:cNvPr id="5" name="灯片编号占位符 4"/>
          <p:cNvSpPr>
            <a:spLocks noGrp="1"/>
          </p:cNvSpPr>
          <p:nvPr>
            <p:ph type="sldNum" sz="quarter" idx="12"/>
            <p:custDataLst>
              <p:tags r:id="rId5"/>
            </p:custDataLst>
          </p:nvPr>
        </p:nvSpPr>
        <p:spPr/>
        <p:txBody>
          <a:bodyPr lIns="90170" tIns="46990" rIns="90170" bIns="46990">
            <a:normAutofit/>
          </a:bodyPr>
          <a:lstStyle/>
          <a:p>
            <a:fld id="{49AE70B2-8BF9-45C0-BB95-33D1B9D3A854}" type="slidenum">
              <a:rPr lang="zh-CN" altLang="en-US" smtClean="0"/>
            </a:fld>
            <a:endParaRPr lang="zh-CN" altLang="en-US"/>
          </a:p>
        </p:txBody>
      </p:sp>
      <p:grpSp>
        <p:nvGrpSpPr>
          <p:cNvPr id="6" name="组合 5"/>
          <p:cNvGrpSpPr/>
          <p:nvPr userDrawn="1">
            <p:custDataLst>
              <p:tags r:id="rId6"/>
            </p:custDataLst>
          </p:nvPr>
        </p:nvGrpSpPr>
        <p:grpSpPr>
          <a:xfrm flipH="1">
            <a:off x="8603626" y="3112882"/>
            <a:ext cx="436739" cy="542227"/>
            <a:chOff x="10608342" y="5053054"/>
            <a:chExt cx="1583658" cy="1966165"/>
          </a:xfrm>
        </p:grpSpPr>
        <p:sp>
          <p:nvSpPr>
            <p:cNvPr id="7" name="任意多边形: 形状 6"/>
            <p:cNvSpPr/>
            <p:nvPr>
              <p:custDataLst>
                <p:tags r:id="rId7"/>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170" tIns="46990" rIns="90170" bIns="46990" rtlCol="0" anchor="ctr">
              <a:normAutofit/>
            </a:bodyPr>
            <a:lstStyle/>
            <a:p>
              <a:pPr algn="ctr"/>
              <a:endParaRPr lang="zh-CN" altLang="en-US" dirty="0"/>
            </a:p>
          </p:txBody>
        </p:sp>
        <p:sp>
          <p:nvSpPr>
            <p:cNvPr id="8" name="等腰三角形 7"/>
            <p:cNvSpPr/>
            <p:nvPr>
              <p:custDataLst>
                <p:tags r:id="rId8"/>
              </p:custDataLst>
            </p:nvPr>
          </p:nvSpPr>
          <p:spPr>
            <a:xfrm>
              <a:off x="10960100" y="5207000"/>
              <a:ext cx="1231900" cy="16510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170" tIns="46990" rIns="90170" bIns="46990" rtlCol="0" anchor="ctr">
              <a:normAutofit fontScale="55000" lnSpcReduction="20000"/>
            </a:bodyPr>
            <a:lstStyle/>
            <a:p>
              <a:pPr algn="ctr"/>
              <a:endParaRPr lang="zh-CN" altLang="en-US" dirty="0"/>
            </a:p>
          </p:txBody>
        </p:sp>
      </p:grpSp>
      <p:grpSp>
        <p:nvGrpSpPr>
          <p:cNvPr id="9" name="组合 8"/>
          <p:cNvGrpSpPr/>
          <p:nvPr userDrawn="1">
            <p:custDataLst>
              <p:tags r:id="rId9"/>
            </p:custDataLst>
          </p:nvPr>
        </p:nvGrpSpPr>
        <p:grpSpPr>
          <a:xfrm>
            <a:off x="3151635" y="3119499"/>
            <a:ext cx="436739" cy="542227"/>
            <a:chOff x="10608342" y="5053054"/>
            <a:chExt cx="1583658" cy="1966165"/>
          </a:xfrm>
        </p:grpSpPr>
        <p:sp>
          <p:nvSpPr>
            <p:cNvPr id="10" name="任意多边形: 形状 9"/>
            <p:cNvSpPr/>
            <p:nvPr>
              <p:custDataLst>
                <p:tags r:id="rId10"/>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170" tIns="46990" rIns="90170" bIns="46990" rtlCol="0" anchor="ctr">
              <a:normAutofit/>
            </a:bodyPr>
            <a:lstStyle/>
            <a:p>
              <a:pPr algn="ctr"/>
              <a:endParaRPr lang="zh-CN" altLang="en-US">
                <a:solidFill>
                  <a:schemeClr val="bg1"/>
                </a:solidFill>
              </a:endParaRPr>
            </a:p>
          </p:txBody>
        </p:sp>
        <p:sp>
          <p:nvSpPr>
            <p:cNvPr id="11" name="等腰三角形 10"/>
            <p:cNvSpPr/>
            <p:nvPr>
              <p:custDataLst>
                <p:tags r:id="rId11"/>
              </p:custDataLst>
            </p:nvPr>
          </p:nvSpPr>
          <p:spPr>
            <a:xfrm>
              <a:off x="10960100" y="5207000"/>
              <a:ext cx="1231900" cy="16510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170" tIns="46990" rIns="90170" bIns="46990" rtlCol="0" anchor="ctr">
              <a:normAutofit fontScale="55000" lnSpcReduction="20000"/>
            </a:bodyPr>
            <a:lstStyle/>
            <a:p>
              <a:pPr algn="ctr"/>
              <a:endParaRPr lang="zh-CN" altLang="en-US" dirty="0"/>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4001597" y="6045200"/>
            <a:ext cx="8190403" cy="812800"/>
            <a:chOff x="4001597" y="5613400"/>
            <a:chExt cx="8190403" cy="1244600"/>
          </a:xfrm>
        </p:grpSpPr>
        <p:sp>
          <p:nvSpPr>
            <p:cNvPr id="9" name="任意多边形: 形状 8"/>
            <p:cNvSpPr/>
            <p:nvPr>
              <p:custDataLst>
                <p:tags r:id="rId3"/>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custDataLst>
                <p:tags r:id="rId4"/>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userDrawn="1">
            <p:ph type="title" hasCustomPrompt="1"/>
            <p:custDataLst>
              <p:tags r:id="rId5"/>
            </p:custDataLst>
          </p:nvPr>
        </p:nvSpPr>
        <p:spPr>
          <a:xfrm>
            <a:off x="838200" y="794326"/>
            <a:ext cx="10515600" cy="540484"/>
          </a:xfrm>
        </p:spPr>
        <p:txBody>
          <a:bodyPr>
            <a:normAutofit/>
          </a:bodyPr>
          <a:lstStyle>
            <a:lvl1pPr>
              <a:defRPr sz="2200" b="1" spc="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单击此处添加标题</a:t>
            </a:r>
            <a:endParaRPr lang="zh-CN" altLang="en-US" dirty="0"/>
          </a:p>
        </p:txBody>
      </p:sp>
      <p:sp>
        <p:nvSpPr>
          <p:cNvPr id="3" name="日期占位符 2"/>
          <p:cNvSpPr>
            <a:spLocks noGrp="1"/>
          </p:cNvSpPr>
          <p:nvPr userDrawn="1">
            <p:ph type="dt" sz="half" idx="10"/>
            <p:custDataLst>
              <p:tags r:id="rId6"/>
            </p:custDataLst>
          </p:nvPr>
        </p:nvSpPr>
        <p:spPr/>
        <p:txBody>
          <a:bodyPr/>
          <a:lstStyle>
            <a:lvl1pPr>
              <a:defRPr baseline="0">
                <a:latin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7"/>
            </p:custDataLst>
          </p:nvPr>
        </p:nvSpPr>
        <p:spPr/>
        <p:txBody>
          <a:bodyPr/>
          <a:lstStyle>
            <a:lvl1pPr>
              <a:defRPr baseline="0">
                <a:latin typeface="微软雅黑" panose="020B0503020204020204" charset="-122"/>
              </a:defRPr>
            </a:lvl1pPr>
          </a:lstStyle>
          <a:p>
            <a:endParaRPr lang="zh-CN" altLang="en-US" dirty="0"/>
          </a:p>
        </p:txBody>
      </p:sp>
      <p:sp>
        <p:nvSpPr>
          <p:cNvPr id="5" name="灯片编号占位符 4"/>
          <p:cNvSpPr>
            <a:spLocks noGrp="1"/>
          </p:cNvSpPr>
          <p:nvPr userDrawn="1">
            <p:ph type="sldNum" sz="quarter" idx="12"/>
            <p:custDataLst>
              <p:tags r:id="rId8"/>
            </p:custDataLst>
          </p:nvPr>
        </p:nvSpPr>
        <p:spPr/>
        <p:txBody>
          <a:bodyPr/>
          <a:lstStyle>
            <a:lvl1pPr>
              <a:defRPr baseline="0">
                <a:latin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735" y="304165"/>
            <a:ext cx="11606530" cy="6249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endParaRPr>
          </a:p>
        </p:txBody>
      </p:sp>
      <p:grpSp>
        <p:nvGrpSpPr>
          <p:cNvPr id="11" name="组合 10"/>
          <p:cNvGrpSpPr/>
          <p:nvPr userDrawn="1">
            <p:custDataLst>
              <p:tags r:id="rId3"/>
            </p:custDataLst>
          </p:nvPr>
        </p:nvGrpSpPr>
        <p:grpSpPr>
          <a:xfrm rot="16200000">
            <a:off x="11009630" y="351790"/>
            <a:ext cx="737870" cy="916305"/>
            <a:chOff x="10608342" y="5053054"/>
            <a:chExt cx="1583658" cy="1966165"/>
          </a:xfrm>
        </p:grpSpPr>
        <p:sp>
          <p:nvSpPr>
            <p:cNvPr id="12" name="任意多边形: 形状 11"/>
            <p:cNvSpPr/>
            <p:nvPr>
              <p:custDataLst>
                <p:tags r:id="rId4"/>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13" name="等腰三角形 12"/>
            <p:cNvSpPr/>
            <p:nvPr>
              <p:custDataLst>
                <p:tags r:id="rId5"/>
              </p:custDataLst>
            </p:nvPr>
          </p:nvSpPr>
          <p:spPr>
            <a:xfrm>
              <a:off x="10960100" y="5207000"/>
              <a:ext cx="1231900" cy="16510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grpSp>
        <p:nvGrpSpPr>
          <p:cNvPr id="14" name="组合 13"/>
          <p:cNvGrpSpPr/>
          <p:nvPr userDrawn="1">
            <p:custDataLst>
              <p:tags r:id="rId6"/>
            </p:custDataLst>
          </p:nvPr>
        </p:nvGrpSpPr>
        <p:grpSpPr>
          <a:xfrm rot="5400000">
            <a:off x="443865" y="5584825"/>
            <a:ext cx="737870" cy="916305"/>
            <a:chOff x="10608342" y="5053054"/>
            <a:chExt cx="1583658" cy="1966165"/>
          </a:xfrm>
        </p:grpSpPr>
        <p:sp>
          <p:nvSpPr>
            <p:cNvPr id="16" name="任意多边形: 形状 15"/>
            <p:cNvSpPr/>
            <p:nvPr>
              <p:custDataLst>
                <p:tags r:id="rId7"/>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17" name="等腰三角形 16"/>
            <p:cNvSpPr/>
            <p:nvPr>
              <p:custDataLst>
                <p:tags r:id="rId8"/>
              </p:custDataLst>
            </p:nvPr>
          </p:nvSpPr>
          <p:spPr>
            <a:xfrm>
              <a:off x="10960100" y="5207000"/>
              <a:ext cx="1231900" cy="16510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sp>
        <p:nvSpPr>
          <p:cNvPr id="2" name="标题 1"/>
          <p:cNvSpPr>
            <a:spLocks noGrp="1"/>
          </p:cNvSpPr>
          <p:nvPr>
            <p:ph type="title" hasCustomPrompt="1"/>
            <p:custDataLst>
              <p:tags r:id="rId9"/>
            </p:custDataLst>
          </p:nvPr>
        </p:nvSpPr>
        <p:spPr>
          <a:xfrm>
            <a:off x="1281600" y="1249200"/>
            <a:ext cx="9626400" cy="723600"/>
          </a:xfrm>
        </p:spPr>
        <p:txBody>
          <a:bodyPr anchor="ctr"/>
          <a:lstStyle>
            <a:lvl1pPr>
              <a:defRPr sz="3200" b="1"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hasCustomPrompt="1"/>
            <p:custDataLst>
              <p:tags r:id="rId10"/>
            </p:custDataLst>
          </p:nvPr>
        </p:nvSpPr>
        <p:spPr>
          <a:xfrm>
            <a:off x="1281113" y="2163600"/>
            <a:ext cx="9626600" cy="3445200"/>
          </a:xfrm>
        </p:spPr>
        <p:txBody>
          <a:bodyPr>
            <a:normAutofit/>
          </a:bodyPr>
          <a:lstStyle>
            <a:lvl1pPr marL="0" indent="0">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baseline="0">
                <a:solidFill>
                  <a:schemeClr val="tx1"/>
                </a:solidFill>
                <a:latin typeface="微软雅黑" panose="020B0503020204020204" charset="-122"/>
                <a:ea typeface="微软雅黑" panose="020B0503020204020204" charset="-122"/>
              </a:defRPr>
            </a:lvl2pPr>
            <a:lvl3pPr>
              <a:defRPr baseline="0">
                <a:solidFill>
                  <a:schemeClr val="tx1"/>
                </a:solidFill>
                <a:latin typeface="微软雅黑" panose="020B0503020204020204" charset="-122"/>
                <a:ea typeface="微软雅黑" panose="020B0503020204020204" charset="-122"/>
              </a:defRPr>
            </a:lvl3pPr>
            <a:lvl4pPr>
              <a:defRPr baseline="0">
                <a:solidFill>
                  <a:schemeClr val="tx1"/>
                </a:solidFill>
                <a:latin typeface="微软雅黑" panose="020B0503020204020204" charset="-122"/>
                <a:ea typeface="微软雅黑" panose="020B0503020204020204" charset="-122"/>
              </a:defRPr>
            </a:lvl4pPr>
            <a:lvl5pPr>
              <a:defRPr baseline="0">
                <a:solidFill>
                  <a:schemeClr val="tx1"/>
                </a:solidFill>
                <a:latin typeface="微软雅黑" panose="020B0503020204020204" charset="-122"/>
                <a:ea typeface="微软雅黑" panose="020B0503020204020204" charset="-122"/>
              </a:defRPr>
            </a:lvl5pPr>
          </a:lstStyle>
          <a:p>
            <a:pPr lvl="0"/>
            <a:r>
              <a:rPr lang="zh-CN" altLang="en-US"/>
              <a:t>单击此处添加文本</a:t>
            </a:r>
            <a:endParaRPr lang="zh-CN" altLang="en-US" dirty="0"/>
          </a:p>
        </p:txBody>
      </p:sp>
      <p:sp>
        <p:nvSpPr>
          <p:cNvPr id="3" name="日期占位符 2"/>
          <p:cNvSpPr>
            <a:spLocks noGrp="1"/>
          </p:cNvSpPr>
          <p:nvPr>
            <p:ph type="dt" sz="half" idx="10"/>
            <p:custDataLst>
              <p:tags r:id="rId11"/>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灯片编号占位符 4"/>
          <p:cNvSpPr>
            <a:spLocks noGrp="1"/>
          </p:cNvSpPr>
          <p:nvPr>
            <p:ph type="sldNum" sz="quarter" idx="12"/>
            <p:custDataLst>
              <p:tags r:id="rId12"/>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4" name="页脚占位符 3"/>
          <p:cNvSpPr>
            <a:spLocks noGrp="1"/>
          </p:cNvSpPr>
          <p:nvPr>
            <p:ph type="ftr" sz="quarter" idx="11"/>
            <p:custDataLst>
              <p:tags r:id="rId13"/>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3" name="矩形 12"/>
          <p:cNvSpPr/>
          <p:nvPr userDrawn="1">
            <p:custDataLst>
              <p:tags r:id="rId2"/>
            </p:custDataLst>
          </p:nvPr>
        </p:nvSpPr>
        <p:spPr>
          <a:xfrm>
            <a:off x="0" y="0"/>
            <a:ext cx="4823460" cy="685863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latin typeface="Arial" panose="020B0604020202020204" pitchFamily="34" charset="0"/>
              <a:ea typeface="微软雅黑" panose="020B0503020204020204" charset="-122"/>
              <a:sym typeface="+mn-ea"/>
            </a:endParaRPr>
          </a:p>
        </p:txBody>
      </p:sp>
      <p:sp>
        <p:nvSpPr>
          <p:cNvPr id="2" name="标题 1"/>
          <p:cNvSpPr>
            <a:spLocks noGrp="1"/>
          </p:cNvSpPr>
          <p:nvPr userDrawn="1">
            <p:ph type="title" hasCustomPrompt="1"/>
            <p:custDataLst>
              <p:tags r:id="rId3"/>
            </p:custDataLst>
          </p:nvPr>
        </p:nvSpPr>
        <p:spPr>
          <a:xfrm>
            <a:off x="583200" y="770400"/>
            <a:ext cx="3960000" cy="882000"/>
          </a:xfrm>
        </p:spPr>
        <p:txBody>
          <a:bodyPr anchor="ctr">
            <a:normAutofit/>
          </a:bodyPr>
          <a:lstStyle>
            <a:lvl1pPr>
              <a:defRPr sz="3200" b="1" u="none" strike="noStrike" kern="1200" cap="none" spc="0" normalizeH="0" baseline="0">
                <a:solidFill>
                  <a:schemeClr val="bg1"/>
                </a:solidFill>
                <a:uFillTx/>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5"/>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userDrawn="1">
            <p:ph type="sldNum" sz="quarter" idx="12"/>
            <p:custDataLst>
              <p:tags r:id="rId6"/>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7"/>
            </p:custDataLst>
          </p:nvPr>
        </p:nvSpPr>
        <p:spPr>
          <a:xfrm>
            <a:off x="586800" y="1764000"/>
            <a:ext cx="3956400" cy="4093200"/>
          </a:xfrm>
        </p:spPr>
        <p:txBody>
          <a:bodyPr>
            <a:normAutofit/>
          </a:bodyPr>
          <a:lstStyle>
            <a:lvl1pPr marL="0" indent="0">
              <a:lnSpc>
                <a:spcPct val="130000"/>
              </a:lnSpc>
              <a:spcAft>
                <a:spcPts val="1000"/>
              </a:spcAft>
              <a:buFont typeface="Arial" panose="020B0604020202020204" pitchFamily="34" charset="0"/>
              <a:buNone/>
              <a:defRPr sz="1600" u="none" strike="noStrike" kern="1200" cap="none" spc="0" normalizeH="0" baseline="0">
                <a:solidFill>
                  <a:schemeClr val="bg1"/>
                </a:solidFill>
                <a:latin typeface="Arial" panose="020B0604020202020204" pitchFamily="34" charset="0"/>
                <a:ea typeface="微软雅黑" panose="020B0503020204020204" charset="-122"/>
              </a:defRPr>
            </a:lvl1pPr>
            <a:lvl2pPr marL="457200" indent="0">
              <a:lnSpc>
                <a:spcPct val="130000"/>
              </a:lnSpc>
              <a:spcAft>
                <a:spcPts val="1000"/>
              </a:spcAft>
              <a:buFont typeface="Arial" panose="020B0604020202020204" pitchFamily="34" charset="0"/>
              <a:buNone/>
              <a:defRPr sz="1600" u="none" strike="noStrike" kern="1200" cap="none" spc="0" normalizeH="0" baseline="0">
                <a:solidFill>
                  <a:schemeClr val="bg1"/>
                </a:solidFill>
                <a:latin typeface="Arial" panose="020B0604020202020204" pitchFamily="34" charset="0"/>
                <a:ea typeface="微软雅黑" panose="020B0503020204020204" charset="-122"/>
              </a:defRPr>
            </a:lvl2pPr>
            <a:lvl3pPr marL="914400" indent="0">
              <a:lnSpc>
                <a:spcPct val="130000"/>
              </a:lnSpc>
              <a:spcAft>
                <a:spcPts val="1000"/>
              </a:spcAft>
              <a:buFont typeface="Arial" panose="020B0604020202020204" pitchFamily="34" charset="0"/>
              <a:buNone/>
              <a:defRPr sz="1600" u="none" strike="noStrike" kern="1200" cap="none" spc="0" normalizeH="0" baseline="0">
                <a:solidFill>
                  <a:schemeClr val="bg1"/>
                </a:solidFill>
                <a:latin typeface="Arial" panose="020B0604020202020204" pitchFamily="34" charset="0"/>
                <a:ea typeface="微软雅黑" panose="020B0503020204020204" charset="-122"/>
              </a:defRPr>
            </a:lvl3pPr>
            <a:lvl4pPr marL="1371600" indent="0">
              <a:lnSpc>
                <a:spcPct val="130000"/>
              </a:lnSpc>
              <a:spcAft>
                <a:spcPts val="1000"/>
              </a:spcAft>
              <a:buFont typeface="Arial" panose="020B0604020202020204" pitchFamily="34" charset="0"/>
              <a:buNone/>
              <a:defRPr sz="1600" u="none" strike="noStrike" kern="1200" cap="none" spc="0" normalizeH="0" baseline="0">
                <a:solidFill>
                  <a:schemeClr val="bg1"/>
                </a:solidFill>
                <a:latin typeface="Arial" panose="020B0604020202020204" pitchFamily="34" charset="0"/>
                <a:ea typeface="微软雅黑" panose="020B0503020204020204" charset="-122"/>
              </a:defRPr>
            </a:lvl4pPr>
            <a:lvl5pPr marL="1828800" indent="0">
              <a:lnSpc>
                <a:spcPct val="130000"/>
              </a:lnSpc>
              <a:spcAft>
                <a:spcPts val="1000"/>
              </a:spcAft>
              <a:buFont typeface="Arial" panose="020B0604020202020204" pitchFamily="34" charset="0"/>
              <a:buNone/>
              <a:defRPr sz="1600" u="none" strike="noStrike" kern="1200" cap="none" spc="0" normalizeH="0"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内容占位符 8"/>
          <p:cNvSpPr>
            <a:spLocks noGrp="1"/>
          </p:cNvSpPr>
          <p:nvPr userDrawn="1">
            <p:ph sz="quarter" idx="14"/>
            <p:custDataLst>
              <p:tags r:id="rId8"/>
            </p:custDataLst>
          </p:nvPr>
        </p:nvSpPr>
        <p:spPr>
          <a:xfrm>
            <a:off x="5101200" y="769938"/>
            <a:ext cx="6480000" cy="5087937"/>
          </a:xfrm>
        </p:spPr>
        <p:txBody>
          <a:bodyPr>
            <a:normAutofit/>
          </a:bodyPr>
          <a:lstStyle>
            <a:lvl1pPr marL="0" indent="0">
              <a:lnSpc>
                <a:spcPct val="130000"/>
              </a:lnSpc>
              <a:spcAft>
                <a:spcPts val="1000"/>
              </a:spcAft>
              <a:buFont typeface="Arial" panose="020B0604020202020204" pitchFamily="34" charset="0"/>
              <a:buNone/>
              <a:defRPr sz="1600" u="none" strike="noStrike" kern="1200" cap="none" spc="0" normalizeH="0" baseline="0">
                <a:solidFill>
                  <a:schemeClr val="tx1">
                    <a:lumMod val="75000"/>
                  </a:schemeClr>
                </a:solidFill>
                <a:latin typeface="Arial" panose="020B0604020202020204" pitchFamily="34" charset="0"/>
                <a:ea typeface="微软雅黑" panose="020B0503020204020204" charset="-122"/>
              </a:defRPr>
            </a:lvl1pPr>
            <a:lvl2pPr marL="457200" indent="0">
              <a:lnSpc>
                <a:spcPct val="130000"/>
              </a:lnSpc>
              <a:spcAft>
                <a:spcPts val="1000"/>
              </a:spcAft>
              <a:buFont typeface="Arial" panose="020B0604020202020204" pitchFamily="34" charset="0"/>
              <a:buNone/>
              <a:defRPr sz="1600" u="none" strike="noStrike" kern="1200" cap="none" spc="0" normalizeH="0" baseline="0">
                <a:solidFill>
                  <a:schemeClr val="tx1">
                    <a:lumMod val="75000"/>
                  </a:schemeClr>
                </a:solidFill>
                <a:latin typeface="Arial" panose="020B0604020202020204" pitchFamily="34" charset="0"/>
                <a:ea typeface="微软雅黑" panose="020B0503020204020204" charset="-122"/>
              </a:defRPr>
            </a:lvl2pPr>
            <a:lvl3pPr marL="914400" indent="0">
              <a:lnSpc>
                <a:spcPct val="130000"/>
              </a:lnSpc>
              <a:spcAft>
                <a:spcPts val="1000"/>
              </a:spcAft>
              <a:buFont typeface="Arial" panose="020B0604020202020204" pitchFamily="34" charset="0"/>
              <a:buNone/>
              <a:defRPr sz="1600" u="none" strike="noStrike" kern="1200" cap="none" spc="0" normalizeH="0" baseline="0">
                <a:solidFill>
                  <a:schemeClr val="tx1">
                    <a:lumMod val="75000"/>
                  </a:schemeClr>
                </a:solidFill>
                <a:latin typeface="Arial" panose="020B0604020202020204" pitchFamily="34" charset="0"/>
                <a:ea typeface="微软雅黑" panose="020B0503020204020204" charset="-122"/>
              </a:defRPr>
            </a:lvl3pPr>
            <a:lvl4pPr marL="1371600" indent="0">
              <a:lnSpc>
                <a:spcPct val="130000"/>
              </a:lnSpc>
              <a:spcAft>
                <a:spcPts val="1000"/>
              </a:spcAft>
              <a:buFont typeface="Arial" panose="020B0604020202020204" pitchFamily="34" charset="0"/>
              <a:buNone/>
              <a:defRPr sz="1600" u="none" strike="noStrike" kern="1200" cap="none" spc="0" normalizeH="0" baseline="0">
                <a:solidFill>
                  <a:schemeClr val="tx1">
                    <a:lumMod val="75000"/>
                  </a:schemeClr>
                </a:solidFill>
                <a:latin typeface="Arial" panose="020B0604020202020204" pitchFamily="34" charset="0"/>
                <a:ea typeface="微软雅黑" panose="020B0503020204020204" charset="-122"/>
              </a:defRPr>
            </a:lvl4pPr>
            <a:lvl5pPr marL="1828800" indent="0">
              <a:lnSpc>
                <a:spcPct val="130000"/>
              </a:lnSpc>
              <a:spcAft>
                <a:spcPts val="1000"/>
              </a:spcAft>
              <a:buFont typeface="Arial" panose="020B0604020202020204" pitchFamily="34" charset="0"/>
              <a:buNone/>
              <a:defRPr sz="1600" u="none" strike="noStrike" kern="1200" cap="none" spc="0" normalizeH="0" baseline="0">
                <a:solidFill>
                  <a:schemeClr val="tx1">
                    <a:lumMod val="75000"/>
                  </a:schemeClr>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sym typeface="+mn-ea"/>
              </a:rPr>
              <a:t>第</a:t>
            </a:r>
            <a:r>
              <a:rPr lang="zh-CN" altLang="en-US"/>
              <a:t>二级</a:t>
            </a:r>
            <a:endParaRPr lang="zh-CN" altLang="en-US"/>
          </a:p>
          <a:p>
            <a:pPr lvl="2"/>
            <a:r>
              <a:rPr lang="zh-CN" altLang="en-US">
                <a:sym typeface="+mn-ea"/>
              </a:rPr>
              <a:t>第</a:t>
            </a:r>
            <a:r>
              <a:rPr lang="zh-CN" altLang="en-US"/>
              <a:t>三级</a:t>
            </a:r>
            <a:endParaRPr lang="zh-CN" altLang="en-US"/>
          </a:p>
          <a:p>
            <a:pPr lvl="3"/>
            <a:r>
              <a:rPr lang="zh-CN" altLang="en-US">
                <a:sym typeface="+mn-ea"/>
              </a:rPr>
              <a:t>第</a:t>
            </a:r>
            <a:r>
              <a:rPr lang="zh-CN" altLang="en-US"/>
              <a:t>四级</a:t>
            </a:r>
            <a:endParaRPr lang="zh-CN" altLang="en-US"/>
          </a:p>
          <a:p>
            <a:pPr lvl="4"/>
            <a:r>
              <a:rPr lang="zh-CN" altLang="en-US">
                <a:sym typeface="+mn-ea"/>
              </a:rPr>
              <a:t>第</a:t>
            </a:r>
            <a:r>
              <a:rPr lang="zh-CN" altLang="en-US"/>
              <a:t>五级</a:t>
            </a:r>
            <a:endParaRPr lang="zh-CN" altLang="en-US" dirty="0"/>
          </a:p>
        </p:txBody>
      </p:sp>
      <p:grpSp>
        <p:nvGrpSpPr>
          <p:cNvPr id="11" name="组合 10"/>
          <p:cNvGrpSpPr/>
          <p:nvPr userDrawn="1">
            <p:custDataLst>
              <p:tags r:id="rId9"/>
            </p:custDataLst>
          </p:nvPr>
        </p:nvGrpSpPr>
        <p:grpSpPr>
          <a:xfrm>
            <a:off x="-1" y="0"/>
            <a:ext cx="4823460" cy="769938"/>
            <a:chOff x="-1" y="0"/>
            <a:chExt cx="4823460" cy="769938"/>
          </a:xfrm>
        </p:grpSpPr>
        <p:sp>
          <p:nvSpPr>
            <p:cNvPr id="12" name="任意多边形: 形状 11"/>
            <p:cNvSpPr/>
            <p:nvPr>
              <p:custDataLst>
                <p:tags r:id="rId10"/>
              </p:custDataLst>
            </p:nvPr>
          </p:nvSpPr>
          <p:spPr>
            <a:xfrm rot="10800000">
              <a:off x="0" y="0"/>
              <a:ext cx="4823459" cy="769938"/>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charset="-122"/>
              </a:endParaRPr>
            </a:p>
          </p:txBody>
        </p:sp>
        <p:sp>
          <p:nvSpPr>
            <p:cNvPr id="14" name="等腰三角形 13"/>
            <p:cNvSpPr/>
            <p:nvPr>
              <p:custDataLst>
                <p:tags r:id="rId11"/>
              </p:custDataLst>
            </p:nvPr>
          </p:nvSpPr>
          <p:spPr>
            <a:xfrm rot="10800000">
              <a:off x="-1" y="0"/>
              <a:ext cx="3754576" cy="562171"/>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ea typeface="微软雅黑" panose="020B0503020204020204" charset="-122"/>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3" name="矩形 12"/>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latin typeface="Arial" panose="020B0604020202020204" pitchFamily="34" charset="0"/>
              <a:ea typeface="微软雅黑" panose="020B0503020204020204" charset="-122"/>
              <a:sym typeface="+mn-ea"/>
            </a:endParaRPr>
          </a:p>
        </p:txBody>
      </p:sp>
      <p:sp>
        <p:nvSpPr>
          <p:cNvPr id="2" name="标题 1"/>
          <p:cNvSpPr>
            <a:spLocks noGrp="1"/>
          </p:cNvSpPr>
          <p:nvPr userDrawn="1">
            <p:ph type="title"/>
            <p:custDataLst>
              <p:tags r:id="rId3"/>
            </p:custDataLst>
          </p:nvPr>
        </p:nvSpPr>
        <p:spPr>
          <a:xfrm>
            <a:off x="612000" y="781200"/>
            <a:ext cx="10976400" cy="626400"/>
          </a:xfrm>
        </p:spPr>
        <p:txBody>
          <a:bodyPr anchor="ctr"/>
          <a:lstStyle>
            <a:lvl1pPr algn="ctr">
              <a:defRPr sz="3600" b="1" u="none" strike="noStrike" kern="1200" cap="none" spc="0" normalizeH="0" baseline="0">
                <a:solidFill>
                  <a:schemeClr val="bg1"/>
                </a:solidFill>
                <a:uFillTx/>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userDrawn="1">
            <p:ph type="dt" sz="half" idx="10"/>
            <p:custDataLst>
              <p:tags r:id="rId4"/>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5"/>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userDrawn="1">
            <p:ph type="sldNum" sz="quarter" idx="12"/>
            <p:custDataLst>
              <p:tags r:id="rId6"/>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7"/>
            </p:custDataLst>
          </p:nvPr>
        </p:nvSpPr>
        <p:spPr>
          <a:xfrm>
            <a:off x="612000" y="1659600"/>
            <a:ext cx="10975975" cy="828000"/>
          </a:xfrm>
        </p:spPr>
        <p:txBody>
          <a:bodyPr>
            <a:normAutofit/>
          </a:bodyPr>
          <a:lstStyle>
            <a:lvl1pPr marL="0" indent="0" algn="ctr">
              <a:lnSpc>
                <a:spcPct val="130000"/>
              </a:lnSpc>
              <a:spcBef>
                <a:spcPts val="0"/>
              </a:spcBef>
              <a:spcAft>
                <a:spcPts val="1000"/>
              </a:spcAft>
              <a:buNone/>
              <a:defRPr sz="1600" u="none" strike="noStrike" kern="1200" cap="none" spc="0" normalizeH="0"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userDrawn="1">
            <p:ph sz="quarter" idx="14"/>
            <p:custDataLst>
              <p:tags r:id="rId8"/>
            </p:custDataLst>
          </p:nvPr>
        </p:nvSpPr>
        <p:spPr>
          <a:xfrm>
            <a:off x="612775" y="2808000"/>
            <a:ext cx="10965600" cy="3430800"/>
          </a:xfrm>
        </p:spPr>
        <p:txBody>
          <a:bodyPr>
            <a:normAutofit/>
          </a:bodyPr>
          <a:lstStyle>
            <a:lvl1pPr marL="0" indent="0">
              <a:lnSpc>
                <a:spcPct val="130000"/>
              </a:lnSpc>
              <a:spcAft>
                <a:spcPts val="1000"/>
              </a:spcAft>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vl2pPr marL="457200" indent="0">
              <a:lnSpc>
                <a:spcPct val="130000"/>
              </a:lnSpc>
              <a:spcAft>
                <a:spcPts val="1000"/>
              </a:spcAft>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2pPr>
            <a:lvl3pPr marL="914400" indent="0">
              <a:lnSpc>
                <a:spcPct val="130000"/>
              </a:lnSpc>
              <a:spcAft>
                <a:spcPts val="1000"/>
              </a:spcAft>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3pPr>
            <a:lvl4pPr marL="1371600" indent="0">
              <a:lnSpc>
                <a:spcPct val="130000"/>
              </a:lnSpc>
              <a:spcAft>
                <a:spcPts val="1000"/>
              </a:spcAft>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4pPr>
            <a:lvl5pPr marL="1828800" indent="0">
              <a:lnSpc>
                <a:spcPct val="130000"/>
              </a:lnSpc>
              <a:spcAft>
                <a:spcPts val="1000"/>
              </a:spcAft>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grpSp>
        <p:nvGrpSpPr>
          <p:cNvPr id="12" name="组合 11"/>
          <p:cNvGrpSpPr/>
          <p:nvPr userDrawn="1">
            <p:custDataLst>
              <p:tags r:id="rId9"/>
            </p:custDataLst>
          </p:nvPr>
        </p:nvGrpSpPr>
        <p:grpSpPr>
          <a:xfrm flipV="1">
            <a:off x="5921829" y="0"/>
            <a:ext cx="6270171" cy="812800"/>
            <a:chOff x="4001597" y="5613400"/>
            <a:chExt cx="8190403" cy="1244600"/>
          </a:xfrm>
        </p:grpSpPr>
        <p:sp>
          <p:nvSpPr>
            <p:cNvPr id="14" name="任意多边形: 形状 13"/>
            <p:cNvSpPr/>
            <p:nvPr>
              <p:custDataLst>
                <p:tags r:id="rId10"/>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15" name="等腰三角形 14"/>
            <p:cNvSpPr/>
            <p:nvPr>
              <p:custDataLst>
                <p:tags r:id="rId11"/>
              </p:custDataLst>
            </p:nvPr>
          </p:nvSpPr>
          <p:spPr>
            <a:xfrm>
              <a:off x="5816600" y="5949254"/>
              <a:ext cx="6375400" cy="90874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flipV="1">
            <a:off x="5921829" y="0"/>
            <a:ext cx="6270171" cy="812800"/>
            <a:chOff x="4001597" y="5613400"/>
            <a:chExt cx="8190403" cy="1244600"/>
          </a:xfrm>
        </p:grpSpPr>
        <p:sp>
          <p:nvSpPr>
            <p:cNvPr id="14" name="任意多边形: 形状 13"/>
            <p:cNvSpPr/>
            <p:nvPr>
              <p:custDataLst>
                <p:tags r:id="rId3"/>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endParaRPr>
            </a:p>
          </p:txBody>
        </p:sp>
        <p:sp>
          <p:nvSpPr>
            <p:cNvPr id="15" name="等腰三角形 14"/>
            <p:cNvSpPr/>
            <p:nvPr>
              <p:custDataLst>
                <p:tags r:id="rId4"/>
              </p:custDataLst>
            </p:nvPr>
          </p:nvSpPr>
          <p:spPr>
            <a:xfrm>
              <a:off x="5816600" y="5949254"/>
              <a:ext cx="6375400" cy="90874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sp>
        <p:nvSpPr>
          <p:cNvPr id="13" name="矩形 12"/>
          <p:cNvSpPr/>
          <p:nvPr userDrawn="1">
            <p:custDataLst>
              <p:tags r:id="rId5"/>
            </p:custDataLst>
          </p:nvPr>
        </p:nvSpPr>
        <p:spPr>
          <a:xfrm>
            <a:off x="0" y="50419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ea typeface="微软雅黑" panose="020B0503020204020204" charset="-122"/>
              <a:sym typeface="+mn-ea"/>
            </a:endParaRPr>
          </a:p>
        </p:txBody>
      </p:sp>
      <p:sp>
        <p:nvSpPr>
          <p:cNvPr id="2" name="标题 1"/>
          <p:cNvSpPr>
            <a:spLocks noGrp="1"/>
          </p:cNvSpPr>
          <p:nvPr userDrawn="1">
            <p:ph type="title"/>
            <p:custDataLst>
              <p:tags r:id="rId6"/>
            </p:custDataLst>
          </p:nvPr>
        </p:nvSpPr>
        <p:spPr>
          <a:xfrm>
            <a:off x="604520" y="669290"/>
            <a:ext cx="10976610" cy="565150"/>
          </a:xfrm>
        </p:spPr>
        <p:txBody>
          <a:bodyPr anchor="ctr"/>
          <a:lstStyle>
            <a:lvl1pPr algn="ctr">
              <a:lnSpc>
                <a:spcPct val="100000"/>
              </a:lnSpc>
              <a:defRPr sz="3200" b="1"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userDrawn="1">
            <p:ph type="dt" sz="half" idx="10"/>
            <p:custDataLst>
              <p:tags r:id="rId7"/>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8"/>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userDrawn="1">
            <p:ph type="sldNum" sz="quarter" idx="12"/>
            <p:custDataLst>
              <p:tags r:id="rId9"/>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userDrawn="1">
            <p:ph sz="quarter" idx="13"/>
            <p:custDataLst>
              <p:tags r:id="rId10"/>
            </p:custDataLst>
          </p:nvPr>
        </p:nvSpPr>
        <p:spPr>
          <a:xfrm>
            <a:off x="604837" y="1681200"/>
            <a:ext cx="10990800" cy="3211200"/>
          </a:xfrm>
        </p:spPr>
        <p:txBody>
          <a:bodyPr>
            <a:normAutofit/>
          </a:bodyPr>
          <a:lstStyle>
            <a:lvl1pPr marL="0" indent="0">
              <a:lnSpc>
                <a:spcPct val="130000"/>
              </a:lnSpc>
              <a:spcAft>
                <a:spcPts val="1000"/>
              </a:spcAft>
              <a:buFont typeface="Arial" panose="020B0604020202020204" pitchFamily="34" charset="0"/>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vl2pPr marL="457200" indent="0">
              <a:lnSpc>
                <a:spcPct val="130000"/>
              </a:lnSpc>
              <a:spcAft>
                <a:spcPts val="1000"/>
              </a:spcAft>
              <a:buFont typeface="Arial" panose="020B0604020202020204" pitchFamily="34" charset="0"/>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2pPr>
            <a:lvl3pPr marL="914400" indent="0">
              <a:lnSpc>
                <a:spcPct val="130000"/>
              </a:lnSpc>
              <a:spcAft>
                <a:spcPts val="1000"/>
              </a:spcAft>
              <a:buFont typeface="Arial" panose="020B0604020202020204" pitchFamily="34" charset="0"/>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3pPr>
            <a:lvl4pPr marL="1371600" indent="0">
              <a:lnSpc>
                <a:spcPct val="130000"/>
              </a:lnSpc>
              <a:spcAft>
                <a:spcPts val="1000"/>
              </a:spcAft>
              <a:buFont typeface="Arial" panose="020B0604020202020204" pitchFamily="34" charset="0"/>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4pPr>
            <a:lvl5pPr marL="1828800" indent="0">
              <a:lnSpc>
                <a:spcPct val="130000"/>
              </a:lnSpc>
              <a:spcAft>
                <a:spcPts val="1000"/>
              </a:spcAft>
              <a:buFont typeface="Arial" panose="020B0604020202020204" pitchFamily="34" charset="0"/>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文本占位符 8"/>
          <p:cNvSpPr>
            <a:spLocks noGrp="1"/>
          </p:cNvSpPr>
          <p:nvPr userDrawn="1">
            <p:ph type="body" sz="quarter" idx="14"/>
            <p:custDataLst>
              <p:tags r:id="rId11"/>
            </p:custDataLst>
          </p:nvPr>
        </p:nvSpPr>
        <p:spPr>
          <a:xfrm>
            <a:off x="594000" y="5180400"/>
            <a:ext cx="11001600" cy="1011600"/>
          </a:xfrm>
        </p:spPr>
        <p:txBody>
          <a:bodyPr>
            <a:normAutofit/>
          </a:bodyPr>
          <a:lstStyle>
            <a:lvl1pPr marL="0" indent="0">
              <a:lnSpc>
                <a:spcPct val="130000"/>
              </a:lnSpc>
              <a:spcBef>
                <a:spcPts val="0"/>
              </a:spcBef>
              <a:spcAft>
                <a:spcPts val="1000"/>
              </a:spcAft>
              <a:buFont typeface="Arial" panose="020B0604020202020204" pitchFamily="34" charset="0"/>
              <a:buNone/>
              <a:defRPr sz="1600" u="none" strike="noStrike" kern="1200" cap="none" spc="0" normalizeH="0"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grpSp>
        <p:nvGrpSpPr>
          <p:cNvPr id="16" name="组合 15"/>
          <p:cNvGrpSpPr/>
          <p:nvPr userDrawn="1">
            <p:custDataLst>
              <p:tags r:id="rId2"/>
            </p:custDataLst>
          </p:nvPr>
        </p:nvGrpSpPr>
        <p:grpSpPr>
          <a:xfrm>
            <a:off x="4001597" y="6045200"/>
            <a:ext cx="8190403" cy="812800"/>
            <a:chOff x="4001597" y="5613400"/>
            <a:chExt cx="8190403" cy="1244600"/>
          </a:xfrm>
        </p:grpSpPr>
        <p:sp>
          <p:nvSpPr>
            <p:cNvPr id="17" name="任意多边形: 形状 16"/>
            <p:cNvSpPr/>
            <p:nvPr>
              <p:custDataLst>
                <p:tags r:id="rId3"/>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endParaRPr>
            </a:p>
          </p:txBody>
        </p:sp>
        <p:sp>
          <p:nvSpPr>
            <p:cNvPr id="18" name="等腰三角形 17"/>
            <p:cNvSpPr/>
            <p:nvPr>
              <p:custDataLst>
                <p:tags r:id="rId4"/>
              </p:custDataLst>
            </p:nvPr>
          </p:nvSpPr>
          <p:spPr>
            <a:xfrm>
              <a:off x="5816600" y="5949254"/>
              <a:ext cx="6375400" cy="90874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charset="-122"/>
              </a:endParaRPr>
            </a:p>
          </p:txBody>
        </p:sp>
      </p:grpSp>
      <p:sp>
        <p:nvSpPr>
          <p:cNvPr id="15" name="矩形 14"/>
          <p:cNvSpPr/>
          <p:nvPr userDrawn="1">
            <p:custDataLst>
              <p:tags r:id="rId5"/>
            </p:custDataLst>
          </p:nvPr>
        </p:nvSpPr>
        <p:spPr>
          <a:xfrm>
            <a:off x="0" y="0"/>
            <a:ext cx="12192000" cy="91440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olidFill>
                <a:schemeClr val="bg1"/>
              </a:solidFill>
              <a:latin typeface="Viner Hand ITC" panose="03070502030502020203" charset="0"/>
              <a:ea typeface="微软雅黑" panose="020B0503020204020204" charset="-122"/>
              <a:cs typeface="Viner Hand ITC" panose="03070502030502020203" charset="0"/>
              <a:sym typeface="+mn-ea"/>
            </a:endParaRPr>
          </a:p>
        </p:txBody>
      </p:sp>
      <p:sp>
        <p:nvSpPr>
          <p:cNvPr id="2" name="标题 1"/>
          <p:cNvSpPr>
            <a:spLocks noGrp="1"/>
          </p:cNvSpPr>
          <p:nvPr>
            <p:ph type="title"/>
            <p:custDataLst>
              <p:tags r:id="rId6"/>
            </p:custDataLst>
          </p:nvPr>
        </p:nvSpPr>
        <p:spPr>
          <a:xfrm>
            <a:off x="579600" y="237600"/>
            <a:ext cx="11037600" cy="441964"/>
          </a:xfrm>
        </p:spPr>
        <p:txBody>
          <a:bodyPr>
            <a:noAutofit/>
          </a:bodyPr>
          <a:lstStyle>
            <a:lvl1pPr>
              <a:lnSpc>
                <a:spcPct val="100000"/>
              </a:lnSpc>
              <a:defRPr sz="2400" b="1" u="none" strike="noStrike" kern="1200" cap="none" spc="0" normalizeH="0" baseline="0">
                <a:solidFill>
                  <a:schemeClr val="bg1"/>
                </a:solidFill>
                <a:uFillTx/>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marL="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2pPr>
            <a:lvl3pPr marL="91440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3pPr>
            <a:lvl4pPr marL="137160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4pPr>
            <a:lvl5pPr marL="182880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3" name="日期占位符 2"/>
          <p:cNvSpPr>
            <a:spLocks noGrp="1"/>
          </p:cNvSpPr>
          <p:nvPr>
            <p:ph type="dt" sz="half" idx="10"/>
            <p:custDataLst>
              <p:tags r:id="rId8"/>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11"/>
            </p:custDataLst>
          </p:nvPr>
        </p:nvSpPr>
        <p:spPr>
          <a:xfrm>
            <a:off x="6242400" y="1663200"/>
            <a:ext cx="5367600" cy="2894400"/>
          </a:xfrm>
        </p:spPr>
        <p:txBody>
          <a:bodyPr>
            <a:normAutofit/>
          </a:bodyPr>
          <a:lstStyle>
            <a:lvl1pPr marL="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2pPr>
            <a:lvl3pPr marL="91440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3pPr>
            <a:lvl4pPr marL="137160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4pPr>
            <a:lvl5pPr marL="182880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11" name="文本占位符 10"/>
          <p:cNvSpPr>
            <a:spLocks noGrp="1"/>
          </p:cNvSpPr>
          <p:nvPr>
            <p:ph type="body" sz="quarter" idx="15"/>
            <p:custDataLst>
              <p:tags r:id="rId12"/>
            </p:custDataLst>
          </p:nvPr>
        </p:nvSpPr>
        <p:spPr>
          <a:xfrm>
            <a:off x="572400" y="4816800"/>
            <a:ext cx="5342400" cy="781200"/>
          </a:xfrm>
        </p:spPr>
        <p:txBody>
          <a:bodyPr>
            <a:normAutofit/>
          </a:bodyPr>
          <a:lstStyle>
            <a:lvl1pPr marL="0" indent="0">
              <a:lnSpc>
                <a:spcPct val="130000"/>
              </a:lnSpc>
              <a:spcBef>
                <a:spcPts val="0"/>
              </a:spcBef>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6253200" y="4813200"/>
            <a:ext cx="5367600" cy="781200"/>
          </a:xfrm>
        </p:spPr>
        <p:txBody>
          <a:bodyPr>
            <a:normAutofit/>
          </a:bodyPr>
          <a:lstStyle>
            <a:lvl1pPr marL="0" indent="0">
              <a:lnSpc>
                <a:spcPct val="130000"/>
              </a:lnSpc>
              <a:spcBef>
                <a:spcPts val="0"/>
              </a:spcBef>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2" name="矩形 11"/>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latin typeface="Arial" panose="020B0604020202020204" pitchFamily="34" charset="0"/>
              <a:ea typeface="微软雅黑" panose="020B0503020204020204" charset="-122"/>
              <a:sym typeface="+mn-ea"/>
            </a:endParaRPr>
          </a:p>
        </p:txBody>
      </p:sp>
      <p:grpSp>
        <p:nvGrpSpPr>
          <p:cNvPr id="15" name="组合 14"/>
          <p:cNvGrpSpPr/>
          <p:nvPr userDrawn="1">
            <p:custDataLst>
              <p:tags r:id="rId3"/>
            </p:custDataLst>
          </p:nvPr>
        </p:nvGrpSpPr>
        <p:grpSpPr>
          <a:xfrm rot="10800000">
            <a:off x="0" y="0"/>
            <a:ext cx="5457825" cy="1529715"/>
            <a:chOff x="4001597" y="5613400"/>
            <a:chExt cx="8190403" cy="1244600"/>
          </a:xfrm>
        </p:grpSpPr>
        <p:sp>
          <p:nvSpPr>
            <p:cNvPr id="16" name="任意多边形: 形状 15"/>
            <p:cNvSpPr/>
            <p:nvPr>
              <p:custDataLst>
                <p:tags r:id="rId4"/>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17" name="等腰三角形 16"/>
            <p:cNvSpPr/>
            <p:nvPr>
              <p:custDataLst>
                <p:tags r:id="rId5"/>
              </p:custDataLst>
            </p:nvPr>
          </p:nvSpPr>
          <p:spPr>
            <a:xfrm>
              <a:off x="5816600" y="5949254"/>
              <a:ext cx="6375400" cy="90874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charset="-122"/>
              </a:endParaRPr>
            </a:p>
          </p:txBody>
        </p:sp>
      </p:grpSp>
      <p:grpSp>
        <p:nvGrpSpPr>
          <p:cNvPr id="18" name="组合 17"/>
          <p:cNvGrpSpPr/>
          <p:nvPr userDrawn="1">
            <p:custDataLst>
              <p:tags r:id="rId6"/>
            </p:custDataLst>
          </p:nvPr>
        </p:nvGrpSpPr>
        <p:grpSpPr>
          <a:xfrm>
            <a:off x="6734175" y="5323840"/>
            <a:ext cx="5457825" cy="1529715"/>
            <a:chOff x="4001597" y="5613400"/>
            <a:chExt cx="8190403" cy="1244600"/>
          </a:xfrm>
        </p:grpSpPr>
        <p:sp>
          <p:nvSpPr>
            <p:cNvPr id="19" name="任意多边形: 形状 18"/>
            <p:cNvSpPr/>
            <p:nvPr>
              <p:custDataLst>
                <p:tags r:id="rId7"/>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charset="-122"/>
              </a:endParaRPr>
            </a:p>
          </p:txBody>
        </p:sp>
        <p:sp>
          <p:nvSpPr>
            <p:cNvPr id="20" name="等腰三角形 19"/>
            <p:cNvSpPr/>
            <p:nvPr>
              <p:custDataLst>
                <p:tags r:id="rId8"/>
              </p:custDataLst>
            </p:nvPr>
          </p:nvSpPr>
          <p:spPr>
            <a:xfrm>
              <a:off x="5816600" y="5949254"/>
              <a:ext cx="6375400" cy="90874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sp>
        <p:nvSpPr>
          <p:cNvPr id="2" name="标题 1"/>
          <p:cNvSpPr>
            <a:spLocks noGrp="1"/>
          </p:cNvSpPr>
          <p:nvPr userDrawn="1">
            <p:ph type="title" hasCustomPrompt="1"/>
            <p:custDataLst>
              <p:tags r:id="rId9"/>
            </p:custDataLst>
          </p:nvPr>
        </p:nvSpPr>
        <p:spPr>
          <a:xfrm>
            <a:off x="1522800" y="1339200"/>
            <a:ext cx="9144000" cy="2386800"/>
          </a:xfrm>
        </p:spPr>
        <p:txBody>
          <a:bodyPr anchor="b"/>
          <a:lstStyle>
            <a:lvl1pPr algn="ctr">
              <a:defRPr sz="6000" b="1"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userDrawn="1">
            <p:ph type="dt" sz="half" idx="10"/>
            <p:custDataLst>
              <p:tags r:id="rId10"/>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1"/>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userDrawn="1">
            <p:ph type="sldNum" sz="quarter" idx="12"/>
            <p:custDataLst>
              <p:tags r:id="rId12"/>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13"/>
            </p:custDataLst>
          </p:nvPr>
        </p:nvSpPr>
        <p:spPr>
          <a:xfrm>
            <a:off x="1522413" y="3862800"/>
            <a:ext cx="9144000" cy="1656000"/>
          </a:xfrm>
        </p:spPr>
        <p:txBody>
          <a:bodyPr>
            <a:normAutofit/>
          </a:bodyPr>
          <a:lstStyle>
            <a:lvl1pPr marL="0" indent="0" algn="ctr">
              <a:lnSpc>
                <a:spcPct val="130000"/>
              </a:lnSpc>
              <a:spcBef>
                <a:spcPts val="0"/>
              </a:spcBef>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160.xml"/><Relationship Id="rId23" Type="http://schemas.openxmlformats.org/officeDocument/2006/relationships/tags" Target="../tags/tag159.xml"/><Relationship Id="rId22" Type="http://schemas.openxmlformats.org/officeDocument/2006/relationships/tags" Target="../tags/tag158.xml"/><Relationship Id="rId21" Type="http://schemas.openxmlformats.org/officeDocument/2006/relationships/tags" Target="../tags/tag157.xml"/><Relationship Id="rId20" Type="http://schemas.openxmlformats.org/officeDocument/2006/relationships/tags" Target="../tags/tag156.xml"/><Relationship Id="rId2" Type="http://schemas.openxmlformats.org/officeDocument/2006/relationships/slideLayout" Target="../slideLayouts/slideLayout13.xml"/><Relationship Id="rId19" Type="http://schemas.openxmlformats.org/officeDocument/2006/relationships/tags" Target="../tags/tag155.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2.xml"/><Relationship Id="rId6" Type="http://schemas.openxmlformats.org/officeDocument/2006/relationships/tags" Target="../tags/tag165.xml"/><Relationship Id="rId5" Type="http://schemas.openxmlformats.org/officeDocument/2006/relationships/image" Target="../media/image1.png"/><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9.xml"/><Relationship Id="rId5" Type="http://schemas.openxmlformats.org/officeDocument/2006/relationships/tags" Target="../tags/tag270.xml"/><Relationship Id="rId4" Type="http://schemas.openxmlformats.org/officeDocument/2006/relationships/tags" Target="../tags/tag269.xml"/><Relationship Id="rId3" Type="http://schemas.openxmlformats.org/officeDocument/2006/relationships/tags" Target="../tags/tag268.xml"/><Relationship Id="rId2" Type="http://schemas.openxmlformats.org/officeDocument/2006/relationships/image" Target="../media/image3.jpeg"/><Relationship Id="rId1" Type="http://schemas.openxmlformats.org/officeDocument/2006/relationships/tags" Target="../tags/tag267.xml"/></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29.xml"/><Relationship Id="rId8" Type="http://schemas.openxmlformats.org/officeDocument/2006/relationships/tags" Target="../tags/tag272.xml"/><Relationship Id="rId7" Type="http://schemas.openxmlformats.org/officeDocument/2006/relationships/image" Target="../media/image7.png"/><Relationship Id="rId6" Type="http://schemas.openxmlformats.org/officeDocument/2006/relationships/image" Target="../media/image6.wmf"/><Relationship Id="rId5" Type="http://schemas.openxmlformats.org/officeDocument/2006/relationships/oleObject" Target="../embeddings/oleObject3.bin"/><Relationship Id="rId4" Type="http://schemas.openxmlformats.org/officeDocument/2006/relationships/image" Target="../media/image5.wmf"/><Relationship Id="rId3" Type="http://schemas.openxmlformats.org/officeDocument/2006/relationships/oleObject" Target="../embeddings/oleObject2.bin"/><Relationship Id="rId2" Type="http://schemas.openxmlformats.org/officeDocument/2006/relationships/image" Target="../media/image4.png"/><Relationship Id="rId10" Type="http://schemas.openxmlformats.org/officeDocument/2006/relationships/vmlDrawing" Target="../drawings/vmlDrawing2.vml"/><Relationship Id="rId1" Type="http://schemas.openxmlformats.org/officeDocument/2006/relationships/tags" Target="../tags/tag271.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9.xml"/><Relationship Id="rId6" Type="http://schemas.openxmlformats.org/officeDocument/2006/relationships/tags" Target="../tags/tag278.xml"/><Relationship Id="rId5" Type="http://schemas.openxmlformats.org/officeDocument/2006/relationships/tags" Target="../tags/tag277.xml"/><Relationship Id="rId4" Type="http://schemas.openxmlformats.org/officeDocument/2006/relationships/tags" Target="../tags/tag276.xml"/><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tags" Target="../tags/tag273.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9.xml"/><Relationship Id="rId7" Type="http://schemas.openxmlformats.org/officeDocument/2006/relationships/tags" Target="../tags/tag285.xml"/><Relationship Id="rId6" Type="http://schemas.openxmlformats.org/officeDocument/2006/relationships/tags" Target="../tags/tag284.xml"/><Relationship Id="rId5" Type="http://schemas.openxmlformats.org/officeDocument/2006/relationships/tags" Target="../tags/tag283.xml"/><Relationship Id="rId4" Type="http://schemas.openxmlformats.org/officeDocument/2006/relationships/tags" Target="../tags/tag282.xml"/><Relationship Id="rId3" Type="http://schemas.openxmlformats.org/officeDocument/2006/relationships/tags" Target="../tags/tag281.xml"/><Relationship Id="rId2" Type="http://schemas.openxmlformats.org/officeDocument/2006/relationships/tags" Target="../tags/tag280.xml"/><Relationship Id="rId1" Type="http://schemas.openxmlformats.org/officeDocument/2006/relationships/tags" Target="../tags/tag27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287.xml"/><Relationship Id="rId1" Type="http://schemas.openxmlformats.org/officeDocument/2006/relationships/tags" Target="../tags/tag286.xml"/></Relationships>
</file>

<file path=ppt/slides/_rels/slide15.xml.rels><?xml version="1.0" encoding="UTF-8" standalone="yes"?>
<Relationships xmlns="http://schemas.openxmlformats.org/package/2006/relationships"><Relationship Id="rId9" Type="http://schemas.openxmlformats.org/officeDocument/2006/relationships/tags" Target="../tags/tag296.xml"/><Relationship Id="rId8" Type="http://schemas.openxmlformats.org/officeDocument/2006/relationships/tags" Target="../tags/tag295.xml"/><Relationship Id="rId7" Type="http://schemas.openxmlformats.org/officeDocument/2006/relationships/tags" Target="../tags/tag294.xml"/><Relationship Id="rId6" Type="http://schemas.openxmlformats.org/officeDocument/2006/relationships/tags" Target="../tags/tag293.xml"/><Relationship Id="rId5" Type="http://schemas.openxmlformats.org/officeDocument/2006/relationships/tags" Target="../tags/tag292.xml"/><Relationship Id="rId4" Type="http://schemas.openxmlformats.org/officeDocument/2006/relationships/tags" Target="../tags/tag291.xml"/><Relationship Id="rId3" Type="http://schemas.openxmlformats.org/officeDocument/2006/relationships/tags" Target="../tags/tag290.xml"/><Relationship Id="rId2" Type="http://schemas.openxmlformats.org/officeDocument/2006/relationships/tags" Target="../tags/tag289.xml"/><Relationship Id="rId16" Type="http://schemas.openxmlformats.org/officeDocument/2006/relationships/vmlDrawing" Target="../drawings/vmlDrawing3.vml"/><Relationship Id="rId15" Type="http://schemas.openxmlformats.org/officeDocument/2006/relationships/slideLayout" Target="../slideLayouts/slideLayout29.xml"/><Relationship Id="rId14" Type="http://schemas.openxmlformats.org/officeDocument/2006/relationships/tags" Target="../tags/tag299.xml"/><Relationship Id="rId13" Type="http://schemas.openxmlformats.org/officeDocument/2006/relationships/tags" Target="../tags/tag298.xml"/><Relationship Id="rId12" Type="http://schemas.openxmlformats.org/officeDocument/2006/relationships/tags" Target="../tags/tag297.xml"/><Relationship Id="rId11" Type="http://schemas.openxmlformats.org/officeDocument/2006/relationships/image" Target="../media/image8.wmf"/><Relationship Id="rId10" Type="http://schemas.openxmlformats.org/officeDocument/2006/relationships/oleObject" Target="../embeddings/oleObject4.bin"/><Relationship Id="rId1" Type="http://schemas.openxmlformats.org/officeDocument/2006/relationships/tags" Target="../tags/tag288.xml"/></Relationships>
</file>

<file path=ppt/slides/_rels/slide16.xml.rels><?xml version="1.0" encoding="UTF-8" standalone="yes"?>
<Relationships xmlns="http://schemas.openxmlformats.org/package/2006/relationships"><Relationship Id="rId6" Type="http://schemas.openxmlformats.org/officeDocument/2006/relationships/vmlDrawing" Target="../drawings/vmlDrawing4.vml"/><Relationship Id="rId5" Type="http://schemas.openxmlformats.org/officeDocument/2006/relationships/slideLayout" Target="../slideLayouts/slideLayout29.xml"/><Relationship Id="rId4" Type="http://schemas.openxmlformats.org/officeDocument/2006/relationships/tags" Target="../tags/tag301.xml"/><Relationship Id="rId3" Type="http://schemas.openxmlformats.org/officeDocument/2006/relationships/image" Target="../media/image9.wmf"/><Relationship Id="rId2" Type="http://schemas.openxmlformats.org/officeDocument/2006/relationships/package" Target="../embeddings/Workbook1.xlsx"/><Relationship Id="rId1" Type="http://schemas.openxmlformats.org/officeDocument/2006/relationships/tags" Target="../tags/tag30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303.xml"/><Relationship Id="rId1" Type="http://schemas.openxmlformats.org/officeDocument/2006/relationships/tags" Target="../tags/tag30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305.xml"/><Relationship Id="rId1" Type="http://schemas.openxmlformats.org/officeDocument/2006/relationships/tags" Target="../tags/tag304.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22.xml"/><Relationship Id="rId5" Type="http://schemas.openxmlformats.org/officeDocument/2006/relationships/tags" Target="../tags/tag309.xml"/><Relationship Id="rId4" Type="http://schemas.openxmlformats.org/officeDocument/2006/relationships/tags" Target="../tags/tag308.xml"/><Relationship Id="rId3" Type="http://schemas.openxmlformats.org/officeDocument/2006/relationships/image" Target="../media/image1.png"/><Relationship Id="rId2" Type="http://schemas.openxmlformats.org/officeDocument/2006/relationships/tags" Target="../tags/tag307.xml"/><Relationship Id="rId1" Type="http://schemas.openxmlformats.org/officeDocument/2006/relationships/tags" Target="../tags/tag306.xml"/></Relationships>
</file>

<file path=ppt/slides/_rels/slide2.xml.rels><?xml version="1.0" encoding="UTF-8" standalone="yes"?>
<Relationships xmlns="http://schemas.openxmlformats.org/package/2006/relationships"><Relationship Id="rId9" Type="http://schemas.openxmlformats.org/officeDocument/2006/relationships/tags" Target="../tags/tag174.xml"/><Relationship Id="rId8" Type="http://schemas.openxmlformats.org/officeDocument/2006/relationships/tags" Target="../tags/tag173.xml"/><Relationship Id="rId7" Type="http://schemas.openxmlformats.org/officeDocument/2006/relationships/tags" Target="../tags/tag172.xml"/><Relationship Id="rId6" Type="http://schemas.openxmlformats.org/officeDocument/2006/relationships/tags" Target="../tags/tag171.xml"/><Relationship Id="rId5" Type="http://schemas.openxmlformats.org/officeDocument/2006/relationships/tags" Target="../tags/tag170.xml"/><Relationship Id="rId4" Type="http://schemas.openxmlformats.org/officeDocument/2006/relationships/tags" Target="../tags/tag169.xml"/><Relationship Id="rId36" Type="http://schemas.openxmlformats.org/officeDocument/2006/relationships/slideLayout" Target="../slideLayouts/slideLayout17.xml"/><Relationship Id="rId35" Type="http://schemas.openxmlformats.org/officeDocument/2006/relationships/tags" Target="../tags/tag200.xml"/><Relationship Id="rId34" Type="http://schemas.openxmlformats.org/officeDocument/2006/relationships/tags" Target="../tags/tag199.xml"/><Relationship Id="rId33" Type="http://schemas.openxmlformats.org/officeDocument/2006/relationships/tags" Target="../tags/tag198.xml"/><Relationship Id="rId32" Type="http://schemas.openxmlformats.org/officeDocument/2006/relationships/tags" Target="../tags/tag197.xml"/><Relationship Id="rId31" Type="http://schemas.openxmlformats.org/officeDocument/2006/relationships/tags" Target="../tags/tag196.xml"/><Relationship Id="rId30" Type="http://schemas.openxmlformats.org/officeDocument/2006/relationships/tags" Target="../tags/tag195.xml"/><Relationship Id="rId3" Type="http://schemas.openxmlformats.org/officeDocument/2006/relationships/tags" Target="../tags/tag168.xml"/><Relationship Id="rId29" Type="http://schemas.openxmlformats.org/officeDocument/2006/relationships/tags" Target="../tags/tag194.xml"/><Relationship Id="rId28" Type="http://schemas.openxmlformats.org/officeDocument/2006/relationships/tags" Target="../tags/tag193.xml"/><Relationship Id="rId27" Type="http://schemas.openxmlformats.org/officeDocument/2006/relationships/tags" Target="../tags/tag192.xml"/><Relationship Id="rId26" Type="http://schemas.openxmlformats.org/officeDocument/2006/relationships/tags" Target="../tags/tag191.xml"/><Relationship Id="rId25" Type="http://schemas.openxmlformats.org/officeDocument/2006/relationships/tags" Target="../tags/tag190.xml"/><Relationship Id="rId24" Type="http://schemas.openxmlformats.org/officeDocument/2006/relationships/tags" Target="../tags/tag189.xml"/><Relationship Id="rId23" Type="http://schemas.openxmlformats.org/officeDocument/2006/relationships/tags" Target="../tags/tag188.xml"/><Relationship Id="rId22" Type="http://schemas.openxmlformats.org/officeDocument/2006/relationships/tags" Target="../tags/tag187.xml"/><Relationship Id="rId21" Type="http://schemas.openxmlformats.org/officeDocument/2006/relationships/tags" Target="../tags/tag186.xml"/><Relationship Id="rId20" Type="http://schemas.openxmlformats.org/officeDocument/2006/relationships/tags" Target="../tags/tag185.xml"/><Relationship Id="rId2" Type="http://schemas.openxmlformats.org/officeDocument/2006/relationships/tags" Target="../tags/tag167.xml"/><Relationship Id="rId19" Type="http://schemas.openxmlformats.org/officeDocument/2006/relationships/tags" Target="../tags/tag184.xml"/><Relationship Id="rId18" Type="http://schemas.openxmlformats.org/officeDocument/2006/relationships/tags" Target="../tags/tag183.xml"/><Relationship Id="rId17" Type="http://schemas.openxmlformats.org/officeDocument/2006/relationships/tags" Target="../tags/tag182.xml"/><Relationship Id="rId16" Type="http://schemas.openxmlformats.org/officeDocument/2006/relationships/tags" Target="../tags/tag181.xml"/><Relationship Id="rId15" Type="http://schemas.openxmlformats.org/officeDocument/2006/relationships/tags" Target="../tags/tag180.xml"/><Relationship Id="rId14" Type="http://schemas.openxmlformats.org/officeDocument/2006/relationships/tags" Target="../tags/tag179.xml"/><Relationship Id="rId13" Type="http://schemas.openxmlformats.org/officeDocument/2006/relationships/tags" Target="../tags/tag178.xml"/><Relationship Id="rId12" Type="http://schemas.openxmlformats.org/officeDocument/2006/relationships/tags" Target="../tags/tag177.xml"/><Relationship Id="rId11" Type="http://schemas.openxmlformats.org/officeDocument/2006/relationships/tags" Target="../tags/tag176.xml"/><Relationship Id="rId10" Type="http://schemas.openxmlformats.org/officeDocument/2006/relationships/tags" Target="../tags/tag175.xml"/><Relationship Id="rId1" Type="http://schemas.openxmlformats.org/officeDocument/2006/relationships/tags" Target="../tags/tag166.xml"/></Relationships>
</file>

<file path=ppt/slides/_rels/slide3.xml.rels><?xml version="1.0" encoding="UTF-8" standalone="yes"?>
<Relationships xmlns="http://schemas.openxmlformats.org/package/2006/relationships"><Relationship Id="rId9" Type="http://schemas.openxmlformats.org/officeDocument/2006/relationships/tags" Target="../tags/tag209.xml"/><Relationship Id="rId8" Type="http://schemas.openxmlformats.org/officeDocument/2006/relationships/tags" Target="../tags/tag208.xml"/><Relationship Id="rId7" Type="http://schemas.openxmlformats.org/officeDocument/2006/relationships/tags" Target="../tags/tag207.xml"/><Relationship Id="rId6" Type="http://schemas.openxmlformats.org/officeDocument/2006/relationships/tags" Target="../tags/tag206.xml"/><Relationship Id="rId5" Type="http://schemas.openxmlformats.org/officeDocument/2006/relationships/tags" Target="../tags/tag205.xml"/><Relationship Id="rId4" Type="http://schemas.openxmlformats.org/officeDocument/2006/relationships/tags" Target="../tags/tag204.xml"/><Relationship Id="rId3" Type="http://schemas.openxmlformats.org/officeDocument/2006/relationships/tags" Target="../tags/tag203.xml"/><Relationship Id="rId2" Type="http://schemas.openxmlformats.org/officeDocument/2006/relationships/tags" Target="../tags/tag202.xml"/><Relationship Id="rId17" Type="http://schemas.openxmlformats.org/officeDocument/2006/relationships/slideLayout" Target="../slideLayouts/slideLayout29.xml"/><Relationship Id="rId16" Type="http://schemas.openxmlformats.org/officeDocument/2006/relationships/tags" Target="../tags/tag216.xml"/><Relationship Id="rId15" Type="http://schemas.openxmlformats.org/officeDocument/2006/relationships/tags" Target="../tags/tag215.xml"/><Relationship Id="rId14" Type="http://schemas.openxmlformats.org/officeDocument/2006/relationships/tags" Target="../tags/tag214.xml"/><Relationship Id="rId13" Type="http://schemas.openxmlformats.org/officeDocument/2006/relationships/tags" Target="../tags/tag213.xml"/><Relationship Id="rId12" Type="http://schemas.openxmlformats.org/officeDocument/2006/relationships/tags" Target="../tags/tag212.xml"/><Relationship Id="rId11" Type="http://schemas.openxmlformats.org/officeDocument/2006/relationships/tags" Target="../tags/tag211.xml"/><Relationship Id="rId10" Type="http://schemas.openxmlformats.org/officeDocument/2006/relationships/tags" Target="../tags/tag210.xml"/><Relationship Id="rId1" Type="http://schemas.openxmlformats.org/officeDocument/2006/relationships/tags" Target="../tags/tag20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218.xml"/><Relationship Id="rId1" Type="http://schemas.openxmlformats.org/officeDocument/2006/relationships/tags" Target="../tags/tag217.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s>
</file>

<file path=ppt/slides/_rels/slide6.xml.rels><?xml version="1.0" encoding="UTF-8" standalone="yes"?>
<Relationships xmlns="http://schemas.openxmlformats.org/package/2006/relationships"><Relationship Id="rId9" Type="http://schemas.openxmlformats.org/officeDocument/2006/relationships/tags" Target="../tags/tag230.xml"/><Relationship Id="rId8" Type="http://schemas.openxmlformats.org/officeDocument/2006/relationships/tags" Target="../tags/tag229.xml"/><Relationship Id="rId7" Type="http://schemas.openxmlformats.org/officeDocument/2006/relationships/tags" Target="../tags/tag228.xml"/><Relationship Id="rId6" Type="http://schemas.openxmlformats.org/officeDocument/2006/relationships/tags" Target="../tags/tag227.xml"/><Relationship Id="rId5" Type="http://schemas.openxmlformats.org/officeDocument/2006/relationships/tags" Target="../tags/tag226.xml"/><Relationship Id="rId4" Type="http://schemas.openxmlformats.org/officeDocument/2006/relationships/tags" Target="../tags/tag225.xml"/><Relationship Id="rId3" Type="http://schemas.openxmlformats.org/officeDocument/2006/relationships/tags" Target="../tags/tag224.xml"/><Relationship Id="rId27" Type="http://schemas.openxmlformats.org/officeDocument/2006/relationships/slideLayout" Target="../slideLayouts/slideLayout29.xml"/><Relationship Id="rId26" Type="http://schemas.openxmlformats.org/officeDocument/2006/relationships/tags" Target="../tags/tag247.xml"/><Relationship Id="rId25" Type="http://schemas.openxmlformats.org/officeDocument/2006/relationships/tags" Target="../tags/tag246.xml"/><Relationship Id="rId24" Type="http://schemas.openxmlformats.org/officeDocument/2006/relationships/tags" Target="../tags/tag245.xml"/><Relationship Id="rId23" Type="http://schemas.openxmlformats.org/officeDocument/2006/relationships/tags" Target="../tags/tag244.xml"/><Relationship Id="rId22" Type="http://schemas.openxmlformats.org/officeDocument/2006/relationships/tags" Target="../tags/tag243.xml"/><Relationship Id="rId21" Type="http://schemas.openxmlformats.org/officeDocument/2006/relationships/tags" Target="../tags/tag242.xml"/><Relationship Id="rId20" Type="http://schemas.openxmlformats.org/officeDocument/2006/relationships/tags" Target="../tags/tag241.xml"/><Relationship Id="rId2" Type="http://schemas.openxmlformats.org/officeDocument/2006/relationships/tags" Target="../tags/tag223.xml"/><Relationship Id="rId19" Type="http://schemas.openxmlformats.org/officeDocument/2006/relationships/tags" Target="../tags/tag240.xml"/><Relationship Id="rId18" Type="http://schemas.openxmlformats.org/officeDocument/2006/relationships/tags" Target="../tags/tag239.xml"/><Relationship Id="rId17" Type="http://schemas.openxmlformats.org/officeDocument/2006/relationships/tags" Target="../tags/tag238.xml"/><Relationship Id="rId16" Type="http://schemas.openxmlformats.org/officeDocument/2006/relationships/tags" Target="../tags/tag237.xml"/><Relationship Id="rId15" Type="http://schemas.openxmlformats.org/officeDocument/2006/relationships/tags" Target="../tags/tag236.xml"/><Relationship Id="rId14" Type="http://schemas.openxmlformats.org/officeDocument/2006/relationships/tags" Target="../tags/tag235.xml"/><Relationship Id="rId13" Type="http://schemas.openxmlformats.org/officeDocument/2006/relationships/tags" Target="../tags/tag234.xml"/><Relationship Id="rId12" Type="http://schemas.openxmlformats.org/officeDocument/2006/relationships/tags" Target="../tags/tag233.xml"/><Relationship Id="rId11" Type="http://schemas.openxmlformats.org/officeDocument/2006/relationships/tags" Target="../tags/tag232.xml"/><Relationship Id="rId10" Type="http://schemas.openxmlformats.org/officeDocument/2006/relationships/tags" Target="../tags/tag231.xml"/><Relationship Id="rId1" Type="http://schemas.openxmlformats.org/officeDocument/2006/relationships/tags" Target="../tags/tag222.xml"/></Relationships>
</file>

<file path=ppt/slides/_rels/slide7.xml.rels><?xml version="1.0" encoding="UTF-8" standalone="yes"?>
<Relationships xmlns="http://schemas.openxmlformats.org/package/2006/relationships"><Relationship Id="rId9" Type="http://schemas.openxmlformats.org/officeDocument/2006/relationships/tags" Target="../tags/tag254.xml"/><Relationship Id="rId8" Type="http://schemas.openxmlformats.org/officeDocument/2006/relationships/tags" Target="../tags/tag253.xml"/><Relationship Id="rId7" Type="http://schemas.openxmlformats.org/officeDocument/2006/relationships/tags" Target="../tags/tag252.xml"/><Relationship Id="rId6" Type="http://schemas.openxmlformats.org/officeDocument/2006/relationships/tags" Target="../tags/tag251.xml"/><Relationship Id="rId5" Type="http://schemas.openxmlformats.org/officeDocument/2006/relationships/tags" Target="../tags/tag250.xml"/><Relationship Id="rId4" Type="http://schemas.openxmlformats.org/officeDocument/2006/relationships/tags" Target="../tags/tag249.xml"/><Relationship Id="rId3" Type="http://schemas.openxmlformats.org/officeDocument/2006/relationships/image" Target="../media/image2.wmf"/><Relationship Id="rId2" Type="http://schemas.openxmlformats.org/officeDocument/2006/relationships/oleObject" Target="../embeddings/oleObject1.bin"/><Relationship Id="rId12" Type="http://schemas.openxmlformats.org/officeDocument/2006/relationships/vmlDrawing" Target="../drawings/vmlDrawing1.vml"/><Relationship Id="rId11" Type="http://schemas.openxmlformats.org/officeDocument/2006/relationships/slideLayout" Target="../slideLayouts/slideLayout29.xml"/><Relationship Id="rId10" Type="http://schemas.openxmlformats.org/officeDocument/2006/relationships/tags" Target="../tags/tag255.xml"/><Relationship Id="rId1" Type="http://schemas.openxmlformats.org/officeDocument/2006/relationships/tags" Target="../tags/tag24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257.xml"/><Relationship Id="rId1" Type="http://schemas.openxmlformats.org/officeDocument/2006/relationships/tags" Target="../tags/tag256.xml"/></Relationships>
</file>

<file path=ppt/slides/_rels/slide9.xml.rels><?xml version="1.0" encoding="UTF-8" standalone="yes"?>
<Relationships xmlns="http://schemas.openxmlformats.org/package/2006/relationships"><Relationship Id="rId9" Type="http://schemas.openxmlformats.org/officeDocument/2006/relationships/tags" Target="../tags/tag266.xml"/><Relationship Id="rId8" Type="http://schemas.openxmlformats.org/officeDocument/2006/relationships/tags" Target="../tags/tag265.xml"/><Relationship Id="rId7" Type="http://schemas.openxmlformats.org/officeDocument/2006/relationships/tags" Target="../tags/tag264.xml"/><Relationship Id="rId6" Type="http://schemas.openxmlformats.org/officeDocument/2006/relationships/tags" Target="../tags/tag263.xml"/><Relationship Id="rId5" Type="http://schemas.openxmlformats.org/officeDocument/2006/relationships/tags" Target="../tags/tag262.xml"/><Relationship Id="rId4" Type="http://schemas.openxmlformats.org/officeDocument/2006/relationships/tags" Target="../tags/tag261.xml"/><Relationship Id="rId3" Type="http://schemas.openxmlformats.org/officeDocument/2006/relationships/tags" Target="../tags/tag260.xml"/><Relationship Id="rId2" Type="http://schemas.openxmlformats.org/officeDocument/2006/relationships/tags" Target="../tags/tag259.xml"/><Relationship Id="rId10" Type="http://schemas.openxmlformats.org/officeDocument/2006/relationships/slideLayout" Target="../slideLayouts/slideLayout29.xml"/><Relationship Id="rId1" Type="http://schemas.openxmlformats.org/officeDocument/2006/relationships/tags" Target="../tags/tag2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normAutofit fontScale="90000"/>
          </a:bodyPr>
          <a:lstStyle/>
          <a:p>
            <a:r>
              <a:rPr lang="zh-CN" altLang="en-US" dirty="0">
                <a:sym typeface="+mn-lt"/>
              </a:rPr>
              <a:t>担保业务操作流程</a:t>
            </a:r>
            <a:endParaRPr lang="zh-CN" altLang="en-US" dirty="0">
              <a:sym typeface="+mn-lt"/>
            </a:endParaRPr>
          </a:p>
        </p:txBody>
      </p:sp>
      <p:sp>
        <p:nvSpPr>
          <p:cNvPr id="12" name="文本占位符 11"/>
          <p:cNvSpPr>
            <a:spLocks noGrp="1"/>
          </p:cNvSpPr>
          <p:nvPr>
            <p:ph type="body" sz="quarter" idx="13"/>
            <p:custDataLst>
              <p:tags r:id="rId2"/>
            </p:custDataLst>
          </p:nvPr>
        </p:nvSpPr>
        <p:spPr>
          <a:xfrm>
            <a:off x="7324972" y="4711196"/>
            <a:ext cx="2523129" cy="412826"/>
          </a:xfrm>
        </p:spPr>
        <p:txBody>
          <a:bodyPr/>
          <a:lstStyle/>
          <a:p>
            <a:r>
              <a:rPr lang="zh-CN" altLang="en-US">
                <a:sym typeface="+mn-lt"/>
              </a:rPr>
              <a:t>风险管理部：齐春达</a:t>
            </a:r>
            <a:endParaRPr lang="zh-CN" altLang="en-US">
              <a:sym typeface="+mn-lt"/>
            </a:endParaRPr>
          </a:p>
        </p:txBody>
      </p:sp>
      <p:sp>
        <p:nvSpPr>
          <p:cNvPr id="13" name="文本占位符 12"/>
          <p:cNvSpPr>
            <a:spLocks noGrp="1"/>
          </p:cNvSpPr>
          <p:nvPr>
            <p:ph type="body" sz="quarter" idx="14"/>
            <p:custDataLst>
              <p:tags r:id="rId3"/>
            </p:custDataLst>
          </p:nvPr>
        </p:nvSpPr>
        <p:spPr>
          <a:xfrm>
            <a:off x="7268210" y="5237480"/>
            <a:ext cx="2580005" cy="412750"/>
          </a:xfrm>
        </p:spPr>
        <p:txBody>
          <a:bodyPr/>
          <a:lstStyle/>
          <a:p>
            <a:pPr algn="ctr"/>
            <a:r>
              <a:rPr lang="en-US" altLang="zh-CN">
                <a:sym typeface="+mn-lt"/>
              </a:rPr>
              <a:t>2023</a:t>
            </a:r>
            <a:r>
              <a:rPr lang="zh-CN" altLang="en-US">
                <a:sym typeface="+mn-lt"/>
              </a:rPr>
              <a:t>年</a:t>
            </a:r>
            <a:r>
              <a:rPr lang="en-US" altLang="zh-CN">
                <a:sym typeface="+mn-lt"/>
              </a:rPr>
              <a:t>6</a:t>
            </a:r>
            <a:r>
              <a:rPr lang="zh-CN" altLang="en-US">
                <a:sym typeface="+mn-lt"/>
              </a:rPr>
              <a:t>月</a:t>
            </a:r>
            <a:r>
              <a:rPr lang="en-US" altLang="zh-CN">
                <a:sym typeface="+mn-lt"/>
              </a:rPr>
              <a:t>25</a:t>
            </a:r>
            <a:r>
              <a:rPr lang="zh-CN" altLang="en-US">
                <a:sym typeface="+mn-lt"/>
              </a:rPr>
              <a:t>日</a:t>
            </a:r>
            <a:endParaRPr lang="zh-CN" altLang="en-US">
              <a:sym typeface="+mn-lt"/>
            </a:endParaRPr>
          </a:p>
        </p:txBody>
      </p:sp>
      <p:pic>
        <p:nvPicPr>
          <p:cNvPr id="8" name="图片 7"/>
          <p:cNvPicPr>
            <a:picLocks noChangeAspect="1"/>
          </p:cNvPicPr>
          <p:nvPr>
            <p:custDataLst>
              <p:tags r:id="rId4"/>
            </p:custDataLst>
          </p:nvPr>
        </p:nvPicPr>
        <p:blipFill>
          <a:blip r:embed="rId5"/>
          <a:stretch>
            <a:fillRect/>
          </a:stretch>
        </p:blipFill>
        <p:spPr>
          <a:xfrm>
            <a:off x="0" y="0"/>
            <a:ext cx="1125855" cy="1125855"/>
          </a:xfrm>
          <a:prstGeom prst="rect">
            <a:avLst/>
          </a:prstGeom>
        </p:spPr>
      </p:pic>
      <p:sp>
        <p:nvSpPr>
          <p:cNvPr id="9" name="文本框 8"/>
          <p:cNvSpPr txBox="1"/>
          <p:nvPr/>
        </p:nvSpPr>
        <p:spPr>
          <a:xfrm>
            <a:off x="1199515" y="504825"/>
            <a:ext cx="6910705" cy="609600"/>
          </a:xfrm>
          <a:prstGeom prst="rect">
            <a:avLst/>
          </a:prstGeom>
          <a:noFill/>
          <a:ln>
            <a:noFill/>
            <a:prstDash val="sysDash"/>
          </a:ln>
        </p:spPr>
        <p:txBody>
          <a:bodyPr wrap="square" lIns="90170" rtlCol="0" anchor="ctr" anchorCtr="0">
            <a:normAutofit/>
          </a:bodyPr>
          <a:p>
            <a:pPr>
              <a:lnSpc>
                <a:spcPct val="120000"/>
              </a:lnSpc>
            </a:pPr>
            <a:r>
              <a:rPr lang="zh-CN" altLang="en-US" sz="2400" b="1" spc="300" dirty="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黑龙江省农业融资担保有限责任公司</a:t>
            </a:r>
            <a:endParaRPr lang="zh-CN" altLang="en-US" sz="2400" b="1" spc="300" dirty="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3" name="文本框 2"/>
          <p:cNvSpPr txBox="1"/>
          <p:nvPr/>
        </p:nvSpPr>
        <p:spPr>
          <a:xfrm>
            <a:off x="3708400" y="2546350"/>
            <a:ext cx="4064000" cy="914400"/>
          </a:xfrm>
          <a:prstGeom prst="rect">
            <a:avLst/>
          </a:prstGeom>
          <a:noFill/>
          <a:ln>
            <a:noFill/>
            <a:prstDash val="sysDash"/>
          </a:ln>
        </p:spPr>
        <p:txBody>
          <a:bodyPr wrap="square" lIns="90170" rtlCol="0" anchor="ctr" anchorCtr="0">
            <a:normAutofit/>
          </a:bodyPr>
          <a:p>
            <a:pPr>
              <a:lnSpc>
                <a:spcPct val="120000"/>
              </a:lnSpc>
            </a:pPr>
            <a:endParaRPr lang="zh-CN" altLang="en-US" sz="2800" b="1"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Tree>
    <p:custDataLst>
      <p:tags r:id="rId6"/>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 name="标题"/>
          <p:cNvSpPr txBox="1"/>
          <p:nvPr>
            <p:custDataLst>
              <p:tags r:id="rId1"/>
            </p:custDataLst>
          </p:nvPr>
        </p:nvSpPr>
        <p:spPr>
          <a:xfrm>
            <a:off x="471805" y="235585"/>
            <a:ext cx="3760470" cy="619760"/>
          </a:xfrm>
          <a:prstGeom prst="rect">
            <a:avLst/>
          </a:prstGeom>
          <a:noFill/>
          <a:ln>
            <a:noFill/>
            <a:prstDash val="sysDash"/>
          </a:ln>
        </p:spPr>
        <p:txBody>
          <a:bodyPr wrap="square" lIns="90170" rtlCol="0" anchor="ctr" anchorCtr="0">
            <a:normAutofit/>
          </a:bodyPr>
          <a:p>
            <a:pPr algn="l">
              <a:lnSpc>
                <a:spcPct val="120000"/>
              </a:lnSpc>
            </a:pPr>
            <a:r>
              <a:rPr lang="zh-CN" sz="2800" b="1"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尽职调查</a:t>
            </a:r>
            <a:endParaRPr lang="zh-CN" sz="2800" b="1"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4" name="文本框 3"/>
          <p:cNvSpPr txBox="1"/>
          <p:nvPr/>
        </p:nvSpPr>
        <p:spPr>
          <a:xfrm>
            <a:off x="3288030" y="3366770"/>
            <a:ext cx="1889125" cy="1722120"/>
          </a:xfrm>
          <a:prstGeom prst="rect">
            <a:avLst/>
          </a:prstGeom>
          <a:noFill/>
          <a:ln>
            <a:noFill/>
            <a:prstDash val="sysDash"/>
          </a:ln>
        </p:spPr>
        <p:txBody>
          <a:bodyPr wrap="square" lIns="90170" rtlCol="0" anchor="ctr" anchorCtr="0">
            <a:normAutofit/>
          </a:bodyPr>
          <a:p>
            <a:pPr>
              <a:lnSpc>
                <a:spcPct val="150000"/>
              </a:lnSpc>
            </a:pPr>
            <a:r>
              <a:rPr lang="zh-CN" altLang="en-US" sz="16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反担保情况</a:t>
            </a:r>
            <a:endParaRPr lang="zh-CN" altLang="en-US" sz="16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a:p>
            <a:pPr>
              <a:lnSpc>
                <a:spcPct val="150000"/>
              </a:lnSpc>
            </a:pPr>
            <a:r>
              <a:rPr lang="zh-CN" altLang="en-US" sz="16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贷款用途</a:t>
            </a:r>
            <a:endParaRPr lang="zh-CN" altLang="en-US" sz="16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a:p>
            <a:pPr>
              <a:lnSpc>
                <a:spcPct val="150000"/>
              </a:lnSpc>
            </a:pPr>
            <a:r>
              <a:rPr lang="zh-CN" altLang="en-US" sz="16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融资需求</a:t>
            </a:r>
            <a:endParaRPr lang="zh-CN" altLang="en-US" sz="16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a:p>
            <a:pPr>
              <a:lnSpc>
                <a:spcPct val="150000"/>
              </a:lnSpc>
            </a:pPr>
            <a:r>
              <a:rPr lang="zh-CN" altLang="en-US" sz="16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还款来源</a:t>
            </a:r>
            <a:endParaRPr lang="zh-CN" altLang="en-US" sz="16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a:p>
            <a:pPr>
              <a:lnSpc>
                <a:spcPct val="120000"/>
              </a:lnSpc>
            </a:pPr>
            <a:endParaRPr lang="zh-CN" altLang="en-US" sz="1600" b="1"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pic>
        <p:nvPicPr>
          <p:cNvPr id="6" name="http://photo-static-api.fotomore.com/creative/vcg/400/version23/VCG41469027688.jpg?uid=386&amp;timestamp=1684895968&amp;sign=43c10c4da82668709a9c04dc2f09b901" descr="templates\picture_hover\&amp;pky130_sjzg_VCG41469027688&amp;2&amp;src_toppic_inpsrchzd1&amp;"/>
          <p:cNvPicPr>
            <a:picLocks noChangeAspect="1"/>
          </p:cNvPicPr>
          <p:nvPr/>
        </p:nvPicPr>
        <p:blipFill>
          <a:blip r:embed="rId2"/>
          <a:stretch>
            <a:fillRect/>
          </a:stretch>
        </p:blipFill>
        <p:spPr>
          <a:xfrm>
            <a:off x="7861300" y="1917700"/>
            <a:ext cx="4330700" cy="3429000"/>
          </a:xfrm>
          <a:prstGeom prst="rect">
            <a:avLst/>
          </a:prstGeom>
        </p:spPr>
      </p:pic>
      <p:sp>
        <p:nvSpPr>
          <p:cNvPr id="8" name="文本框 7"/>
          <p:cNvSpPr txBox="1"/>
          <p:nvPr/>
        </p:nvSpPr>
        <p:spPr>
          <a:xfrm>
            <a:off x="814705" y="3111500"/>
            <a:ext cx="2492375" cy="2600325"/>
          </a:xfrm>
          <a:prstGeom prst="rect">
            <a:avLst/>
          </a:prstGeom>
          <a:noFill/>
          <a:ln>
            <a:noFill/>
            <a:prstDash val="sysDash"/>
          </a:ln>
        </p:spPr>
        <p:txBody>
          <a:bodyPr wrap="square" lIns="90170" rtlCol="0" anchor="ctr" anchorCtr="0">
            <a:normAutofit/>
          </a:bodyPr>
          <a:p>
            <a:pPr>
              <a:lnSpc>
                <a:spcPct val="150000"/>
              </a:lnSpc>
            </a:pPr>
            <a:r>
              <a:rPr lang="zh-CN" altLang="en-US" sz="16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主体基本情况</a:t>
            </a:r>
            <a:endParaRPr lang="zh-CN" altLang="en-US" sz="16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a:p>
            <a:pPr>
              <a:lnSpc>
                <a:spcPct val="150000"/>
              </a:lnSpc>
            </a:pPr>
            <a:r>
              <a:rPr lang="zh-CN" altLang="en-US" sz="16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历史沿革</a:t>
            </a:r>
            <a:endParaRPr lang="zh-CN" altLang="en-US" sz="16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a:p>
            <a:pPr>
              <a:lnSpc>
                <a:spcPct val="150000"/>
              </a:lnSpc>
            </a:pPr>
            <a:r>
              <a:rPr lang="zh-CN" altLang="en-US" sz="16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经营情况</a:t>
            </a:r>
            <a:endParaRPr lang="zh-CN" altLang="en-US" sz="16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a:p>
            <a:pPr>
              <a:lnSpc>
                <a:spcPct val="150000"/>
              </a:lnSpc>
            </a:pPr>
            <a:r>
              <a:rPr lang="zh-CN" altLang="en-US" sz="16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资产情况</a:t>
            </a:r>
            <a:endParaRPr lang="zh-CN" altLang="en-US" sz="16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a:p>
            <a:pPr>
              <a:lnSpc>
                <a:spcPct val="150000"/>
              </a:lnSpc>
            </a:pPr>
            <a:r>
              <a:rPr lang="zh-CN" altLang="en-US" sz="16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信用及负债情况</a:t>
            </a:r>
            <a:endParaRPr lang="zh-CN" altLang="en-US" sz="16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a:p>
            <a:pPr>
              <a:lnSpc>
                <a:spcPct val="120000"/>
              </a:lnSpc>
            </a:pPr>
            <a:endParaRPr lang="zh-CN" altLang="en-US" sz="16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9" name="文本框 8"/>
          <p:cNvSpPr txBox="1"/>
          <p:nvPr/>
        </p:nvSpPr>
        <p:spPr>
          <a:xfrm>
            <a:off x="7861300" y="1003300"/>
            <a:ext cx="1630045" cy="555625"/>
          </a:xfrm>
          <a:prstGeom prst="rect">
            <a:avLst/>
          </a:prstGeom>
          <a:noFill/>
          <a:ln>
            <a:noFill/>
            <a:prstDash val="sysDash"/>
          </a:ln>
        </p:spPr>
        <p:txBody>
          <a:bodyPr wrap="square" lIns="90170" rtlCol="0" anchor="ctr" anchorCtr="0">
            <a:normAutofit fontScale="90000"/>
          </a:bodyPr>
          <a:p>
            <a:pPr>
              <a:lnSpc>
                <a:spcPct val="120000"/>
              </a:lnSpc>
            </a:pPr>
            <a:r>
              <a:rPr lang="zh-CN" altLang="en-US" sz="2665" b="1"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逐项取证</a:t>
            </a:r>
            <a:endParaRPr lang="zh-CN" altLang="en-US" sz="2665" b="1"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10" name="文本框 9"/>
          <p:cNvSpPr txBox="1"/>
          <p:nvPr>
            <p:custDataLst>
              <p:tags r:id="rId3"/>
            </p:custDataLst>
          </p:nvPr>
        </p:nvSpPr>
        <p:spPr>
          <a:xfrm>
            <a:off x="8658860" y="1405890"/>
            <a:ext cx="1888490" cy="511810"/>
          </a:xfrm>
          <a:prstGeom prst="rect">
            <a:avLst/>
          </a:prstGeom>
          <a:noFill/>
          <a:ln>
            <a:noFill/>
            <a:prstDash val="sysDash"/>
          </a:ln>
        </p:spPr>
        <p:txBody>
          <a:bodyPr wrap="square" lIns="90170" rtlCol="0" anchor="ctr" anchorCtr="0">
            <a:noAutofit/>
          </a:bodyPr>
          <a:p>
            <a:pPr>
              <a:lnSpc>
                <a:spcPct val="120000"/>
              </a:lnSpc>
            </a:pPr>
            <a:r>
              <a:rPr lang="zh-CN" altLang="en-US" sz="2300" b="1"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验证真实性</a:t>
            </a:r>
            <a:endParaRPr lang="zh-CN" altLang="en-US" sz="2300" b="1"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11" name="文本框 10"/>
          <p:cNvSpPr txBox="1"/>
          <p:nvPr>
            <p:custDataLst>
              <p:tags r:id="rId4"/>
            </p:custDataLst>
          </p:nvPr>
        </p:nvSpPr>
        <p:spPr>
          <a:xfrm>
            <a:off x="9338945" y="1842135"/>
            <a:ext cx="2583815" cy="511810"/>
          </a:xfrm>
          <a:prstGeom prst="rect">
            <a:avLst/>
          </a:prstGeom>
          <a:noFill/>
          <a:ln>
            <a:noFill/>
            <a:prstDash val="sysDash"/>
          </a:ln>
        </p:spPr>
        <p:txBody>
          <a:bodyPr wrap="square" lIns="90170" rtlCol="0" anchor="ctr" anchorCtr="0">
            <a:noAutofit/>
          </a:bodyPr>
          <a:p>
            <a:pPr>
              <a:lnSpc>
                <a:spcPct val="120000"/>
              </a:lnSpc>
            </a:pPr>
            <a:r>
              <a:rPr lang="zh-CN" altLang="en-US" sz="2300" b="1"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避免信息不对称</a:t>
            </a:r>
            <a:endParaRPr lang="zh-CN" altLang="en-US" sz="2300" b="1"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12" name="文本框 11"/>
          <p:cNvSpPr txBox="1"/>
          <p:nvPr/>
        </p:nvSpPr>
        <p:spPr>
          <a:xfrm>
            <a:off x="814705" y="2737485"/>
            <a:ext cx="2387600" cy="565150"/>
          </a:xfrm>
          <a:prstGeom prst="rect">
            <a:avLst/>
          </a:prstGeom>
          <a:noFill/>
          <a:ln>
            <a:noFill/>
            <a:prstDash val="sysDash"/>
          </a:ln>
        </p:spPr>
        <p:txBody>
          <a:bodyPr wrap="square" lIns="90170" rtlCol="0" anchor="ctr" anchorCtr="0">
            <a:normAutofit/>
          </a:bodyPr>
          <a:p>
            <a:pPr>
              <a:lnSpc>
                <a:spcPct val="120000"/>
              </a:lnSpc>
            </a:pPr>
            <a:r>
              <a:rPr lang="zh-CN" altLang="en-US" sz="2400" b="1"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调查内容</a:t>
            </a:r>
            <a:endParaRPr lang="zh-CN" altLang="en-US" sz="2400" b="1"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15" name="文本框 14"/>
          <p:cNvSpPr txBox="1"/>
          <p:nvPr/>
        </p:nvSpPr>
        <p:spPr>
          <a:xfrm>
            <a:off x="814705" y="1003300"/>
            <a:ext cx="4149090" cy="914400"/>
          </a:xfrm>
          <a:prstGeom prst="rect">
            <a:avLst/>
          </a:prstGeom>
          <a:noFill/>
          <a:ln>
            <a:noFill/>
            <a:prstDash val="sysDash"/>
          </a:ln>
        </p:spPr>
        <p:txBody>
          <a:bodyPr wrap="square" lIns="90170" rtlCol="0" anchor="ctr" anchorCtr="0">
            <a:normAutofit/>
          </a:bodyPr>
          <a:p>
            <a:pPr>
              <a:lnSpc>
                <a:spcPct val="120000"/>
              </a:lnSpc>
            </a:pPr>
            <a:r>
              <a:rPr lang="zh-CN" altLang="en-US" sz="2400" b="1"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调查方式</a:t>
            </a:r>
            <a:endParaRPr lang="zh-CN" altLang="en-US" sz="2400" b="1"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16" name="文本框 15"/>
          <p:cNvSpPr txBox="1"/>
          <p:nvPr/>
        </p:nvSpPr>
        <p:spPr>
          <a:xfrm>
            <a:off x="814705" y="1640840"/>
            <a:ext cx="6919595" cy="1249680"/>
          </a:xfrm>
          <a:prstGeom prst="rect">
            <a:avLst/>
          </a:prstGeom>
          <a:noFill/>
          <a:ln>
            <a:noFill/>
            <a:prstDash val="sysDash"/>
          </a:ln>
        </p:spPr>
        <p:txBody>
          <a:bodyPr wrap="square" lIns="90170" rtlCol="0" anchor="ctr" anchorCtr="0">
            <a:noAutofit/>
          </a:bodyPr>
          <a:p>
            <a:pPr>
              <a:lnSpc>
                <a:spcPct val="120000"/>
              </a:lnSpc>
            </a:pPr>
            <a:r>
              <a:rPr lang="zh-CN" altLang="en-US" sz="16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现场调查及非现场调查</a:t>
            </a:r>
            <a:endParaRPr lang="zh-CN" altLang="en-US" sz="16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a:p>
            <a:pPr>
              <a:lnSpc>
                <a:spcPct val="120000"/>
              </a:lnSpc>
            </a:pPr>
            <a:r>
              <a:rPr lang="zh-CN" altLang="en-US" sz="16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项目经理</a:t>
            </a:r>
            <a:r>
              <a:rPr lang="en-US" altLang="zh-CN" sz="16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a:t>
            </a:r>
            <a:r>
              <a:rPr lang="zh-CN" altLang="en-US" sz="16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en-US" altLang="zh-CN" sz="16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B</a:t>
            </a:r>
            <a:r>
              <a:rPr lang="zh-CN" altLang="en-US" sz="16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角双岗负责制，互相监督、互相补充</a:t>
            </a:r>
            <a:endParaRPr lang="zh-CN" altLang="en-US" sz="16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a:p>
            <a:pPr>
              <a:lnSpc>
                <a:spcPct val="120000"/>
              </a:lnSpc>
            </a:pPr>
            <a:r>
              <a:rPr lang="zh-CN" altLang="en-US" sz="1600" spc="300"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担保金额</a:t>
            </a:r>
            <a:r>
              <a:rPr lang="en-US" altLang="zh-CN" sz="1600" spc="300"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50</a:t>
            </a:r>
            <a:r>
              <a:rPr lang="zh-CN" altLang="en-US" sz="1600" spc="300"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万元以下种植类业务，项目经理</a:t>
            </a:r>
            <a:r>
              <a:rPr lang="en-US" altLang="zh-CN" sz="1600" spc="300"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a:t>
            </a:r>
            <a:r>
              <a:rPr lang="zh-CN" altLang="en-US" sz="1600" spc="300"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en-US" altLang="zh-CN" sz="1600" spc="300"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B</a:t>
            </a:r>
            <a:r>
              <a:rPr lang="zh-CN" altLang="en-US" sz="1600" spc="300"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角可为同一人</a:t>
            </a:r>
            <a:endParaRPr lang="zh-CN" altLang="en-US" sz="1600" spc="300"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Tree>
    <p:custDataLst>
      <p:tags r:id="rId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 name="标题"/>
          <p:cNvSpPr txBox="1"/>
          <p:nvPr>
            <p:custDataLst>
              <p:tags r:id="rId1"/>
            </p:custDataLst>
          </p:nvPr>
        </p:nvSpPr>
        <p:spPr>
          <a:xfrm>
            <a:off x="471805" y="235585"/>
            <a:ext cx="3760470" cy="619760"/>
          </a:xfrm>
          <a:prstGeom prst="rect">
            <a:avLst/>
          </a:prstGeom>
          <a:noFill/>
          <a:ln>
            <a:noFill/>
            <a:prstDash val="sysDash"/>
          </a:ln>
        </p:spPr>
        <p:txBody>
          <a:bodyPr wrap="square" lIns="90170" rtlCol="0" anchor="ctr" anchorCtr="0">
            <a:normAutofit/>
          </a:bodyPr>
          <a:p>
            <a:pPr>
              <a:lnSpc>
                <a:spcPct val="120000"/>
              </a:lnSpc>
            </a:pPr>
            <a:r>
              <a:rPr lang="zh-CN" altLang="en-US" sz="2800" b="1"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业务填报</a:t>
            </a:r>
            <a:endParaRPr lang="zh-CN" altLang="en-US" sz="2800" b="1"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3" name="文本框 2"/>
          <p:cNvSpPr txBox="1"/>
          <p:nvPr/>
        </p:nvSpPr>
        <p:spPr>
          <a:xfrm>
            <a:off x="814070" y="1329055"/>
            <a:ext cx="4064000" cy="914400"/>
          </a:xfrm>
          <a:prstGeom prst="rect">
            <a:avLst/>
          </a:prstGeom>
          <a:noFill/>
          <a:ln>
            <a:noFill/>
            <a:prstDash val="sysDash"/>
          </a:ln>
        </p:spPr>
        <p:txBody>
          <a:bodyPr wrap="square" lIns="90170" rtlCol="0" anchor="ctr" anchorCtr="0">
            <a:normAutofit fontScale="90000" lnSpcReduction="20000"/>
          </a:bodyPr>
          <a:p>
            <a:pPr>
              <a:lnSpc>
                <a:spcPct val="120000"/>
              </a:lnSpc>
            </a:pPr>
            <a:r>
              <a:rPr lang="zh-CN" altLang="en-US" sz="2800" b="1"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填报内容：授信及担保两单据</a:t>
            </a:r>
            <a:endParaRPr lang="zh-CN" altLang="en-US" sz="2800" b="1"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pic>
        <p:nvPicPr>
          <p:cNvPr id="4" name="图片 3" descr="授信及担保填报入口"/>
          <p:cNvPicPr>
            <a:picLocks noChangeAspect="1"/>
          </p:cNvPicPr>
          <p:nvPr/>
        </p:nvPicPr>
        <p:blipFill>
          <a:blip r:embed="rId2"/>
          <a:stretch>
            <a:fillRect/>
          </a:stretch>
        </p:blipFill>
        <p:spPr>
          <a:xfrm>
            <a:off x="880745" y="2423160"/>
            <a:ext cx="4476115" cy="3105150"/>
          </a:xfrm>
          <a:prstGeom prst="rect">
            <a:avLst/>
          </a:prstGeom>
        </p:spPr>
      </p:pic>
      <p:sp>
        <p:nvSpPr>
          <p:cNvPr id="9" name="文本框 8"/>
          <p:cNvSpPr txBox="1"/>
          <p:nvPr/>
        </p:nvSpPr>
        <p:spPr>
          <a:xfrm>
            <a:off x="7877810" y="1760855"/>
            <a:ext cx="4064000" cy="914400"/>
          </a:xfrm>
          <a:prstGeom prst="rect">
            <a:avLst/>
          </a:prstGeom>
          <a:noFill/>
          <a:ln>
            <a:noFill/>
            <a:prstDash val="sysDash"/>
          </a:ln>
        </p:spPr>
        <p:txBody>
          <a:bodyPr wrap="square" lIns="90170" rtlCol="0" anchor="ctr" anchorCtr="0">
            <a:normAutofit/>
          </a:bodyPr>
          <a:p>
            <a:pPr>
              <a:lnSpc>
                <a:spcPct val="120000"/>
              </a:lnSpc>
            </a:pPr>
            <a:endParaRPr lang="zh-CN" altLang="en-US" sz="2800" b="1"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graphicFrame>
        <p:nvGraphicFramePr>
          <p:cNvPr id="10" name="对象 9">
            <a:hlinkClick r:id="" action="ppaction://ole?verb="/>
          </p:cNvPr>
          <p:cNvGraphicFramePr>
            <a:graphicFrameLocks noChangeAspect="1"/>
          </p:cNvGraphicFramePr>
          <p:nvPr/>
        </p:nvGraphicFramePr>
        <p:xfrm>
          <a:off x="8707120" y="5118735"/>
          <a:ext cx="971550" cy="666750"/>
        </p:xfrm>
        <a:graphic>
          <a:graphicData uri="http://schemas.openxmlformats.org/presentationml/2006/ole">
            <mc:AlternateContent xmlns:mc="http://schemas.openxmlformats.org/markup-compatibility/2006">
              <mc:Choice xmlns:v="urn:schemas-microsoft-com:vml" Requires="v">
                <p:oleObj spid="_x0000_s2050" name="" showAsIcon="1" r:id="rId3" imgW="971550" imgH="666750" progId="Package">
                  <p:embed/>
                </p:oleObj>
              </mc:Choice>
              <mc:Fallback>
                <p:oleObj name="" showAsIcon="1" r:id="rId3" imgW="971550" imgH="666750" progId="Package">
                  <p:embed/>
                  <p:pic>
                    <p:nvPicPr>
                      <p:cNvPr id="0" name="图片 2049"/>
                      <p:cNvPicPr/>
                      <p:nvPr/>
                    </p:nvPicPr>
                    <p:blipFill>
                      <a:blip r:embed="rId4"/>
                      <a:stretch>
                        <a:fillRect/>
                      </a:stretch>
                    </p:blipFill>
                    <p:spPr>
                      <a:xfrm>
                        <a:off x="8707120" y="5118735"/>
                        <a:ext cx="971550" cy="666750"/>
                      </a:xfrm>
                      <a:prstGeom prst="rect">
                        <a:avLst/>
                      </a:prstGeom>
                    </p:spPr>
                  </p:pic>
                </p:oleObj>
              </mc:Fallback>
            </mc:AlternateContent>
          </a:graphicData>
        </a:graphic>
      </p:graphicFrame>
      <p:graphicFrame>
        <p:nvGraphicFramePr>
          <p:cNvPr id="11" name="对象 10">
            <a:hlinkClick r:id="" action="ppaction://ole?verb="/>
          </p:cNvPr>
          <p:cNvGraphicFramePr>
            <a:graphicFrameLocks noChangeAspect="1"/>
          </p:cNvGraphicFramePr>
          <p:nvPr/>
        </p:nvGraphicFramePr>
        <p:xfrm>
          <a:off x="7353300" y="5118735"/>
          <a:ext cx="971550" cy="666750"/>
        </p:xfrm>
        <a:graphic>
          <a:graphicData uri="http://schemas.openxmlformats.org/presentationml/2006/ole">
            <mc:AlternateContent xmlns:mc="http://schemas.openxmlformats.org/markup-compatibility/2006">
              <mc:Choice xmlns:v="urn:schemas-microsoft-com:vml" Requires="v">
                <p:oleObj spid="_x0000_s2051" name="" showAsIcon="1" r:id="rId5" imgW="971550" imgH="666750" progId="Package">
                  <p:embed/>
                </p:oleObj>
              </mc:Choice>
              <mc:Fallback>
                <p:oleObj name="" showAsIcon="1" r:id="rId5" imgW="971550" imgH="666750" progId="Package">
                  <p:embed/>
                  <p:pic>
                    <p:nvPicPr>
                      <p:cNvPr id="0" name="图片 2050"/>
                      <p:cNvPicPr/>
                      <p:nvPr/>
                    </p:nvPicPr>
                    <p:blipFill>
                      <a:blip r:embed="rId6"/>
                      <a:stretch>
                        <a:fillRect/>
                      </a:stretch>
                    </p:blipFill>
                    <p:spPr>
                      <a:xfrm>
                        <a:off x="7353300" y="5118735"/>
                        <a:ext cx="971550" cy="666750"/>
                      </a:xfrm>
                      <a:prstGeom prst="rect">
                        <a:avLst/>
                      </a:prstGeom>
                    </p:spPr>
                  </p:pic>
                </p:oleObj>
              </mc:Fallback>
            </mc:AlternateContent>
          </a:graphicData>
        </a:graphic>
      </p:graphicFrame>
      <p:pic>
        <p:nvPicPr>
          <p:cNvPr id="12" name="图片 11" descr="填录内容截图"/>
          <p:cNvPicPr>
            <a:picLocks noChangeAspect="1"/>
          </p:cNvPicPr>
          <p:nvPr/>
        </p:nvPicPr>
        <p:blipFill>
          <a:blip r:embed="rId7"/>
          <a:stretch>
            <a:fillRect/>
          </a:stretch>
        </p:blipFill>
        <p:spPr>
          <a:xfrm>
            <a:off x="6095365" y="1062990"/>
            <a:ext cx="6038850" cy="3947795"/>
          </a:xfrm>
          <a:prstGeom prst="rect">
            <a:avLst/>
          </a:prstGeom>
        </p:spPr>
      </p:pic>
    </p:spTree>
    <p:custDataLst>
      <p:tags r:id="rId8"/>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 name="标题"/>
          <p:cNvSpPr txBox="1"/>
          <p:nvPr>
            <p:custDataLst>
              <p:tags r:id="rId1"/>
            </p:custDataLst>
          </p:nvPr>
        </p:nvSpPr>
        <p:spPr>
          <a:xfrm>
            <a:off x="471805" y="235585"/>
            <a:ext cx="3760470" cy="619760"/>
          </a:xfrm>
          <a:prstGeom prst="rect">
            <a:avLst/>
          </a:prstGeom>
          <a:noFill/>
          <a:ln>
            <a:noFill/>
            <a:prstDash val="sysDash"/>
          </a:ln>
        </p:spPr>
        <p:txBody>
          <a:bodyPr wrap="square" lIns="90170" rtlCol="0" anchor="ctr" anchorCtr="0">
            <a:normAutofit/>
          </a:bodyPr>
          <a:p>
            <a:pPr algn="l">
              <a:lnSpc>
                <a:spcPct val="120000"/>
              </a:lnSpc>
            </a:pPr>
            <a:r>
              <a:rPr lang="zh-CN" altLang="en-US" sz="2800" b="1"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风险审查</a:t>
            </a:r>
            <a:endParaRPr lang="zh-CN" altLang="en-US" sz="2800" b="1"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2" name="文本框 1"/>
          <p:cNvSpPr txBox="1"/>
          <p:nvPr/>
        </p:nvSpPr>
        <p:spPr>
          <a:xfrm>
            <a:off x="1466850" y="1706880"/>
            <a:ext cx="9051290" cy="581025"/>
          </a:xfrm>
          <a:prstGeom prst="rect">
            <a:avLst/>
          </a:prstGeom>
          <a:noFill/>
          <a:ln>
            <a:noFill/>
            <a:prstDash val="sysDash"/>
          </a:ln>
        </p:spPr>
        <p:txBody>
          <a:bodyPr wrap="square" lIns="90170" rtlCol="0" anchor="ctr" anchorCtr="0">
            <a:noAutofit/>
          </a:bodyPr>
          <a:p>
            <a:pPr>
              <a:lnSpc>
                <a:spcPct val="120000"/>
              </a:lnSpc>
            </a:pPr>
            <a:r>
              <a:rPr lang="zh-CN" altLang="en-US" sz="20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审查人员对尽调报告及项目经理收集的资料进行</a:t>
            </a:r>
            <a:r>
              <a:rPr lang="zh-CN" altLang="en-US" sz="2000" spc="300"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书面审查</a:t>
            </a:r>
            <a:endParaRPr lang="zh-CN" altLang="en-US" sz="2000" spc="300"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
        <p:nvSpPr>
          <p:cNvPr id="44" name="文本框 43"/>
          <p:cNvSpPr txBox="1"/>
          <p:nvPr/>
        </p:nvSpPr>
        <p:spPr>
          <a:xfrm>
            <a:off x="1466850" y="1151255"/>
            <a:ext cx="2406650" cy="554990"/>
          </a:xfrm>
          <a:prstGeom prst="rect">
            <a:avLst/>
          </a:prstGeom>
          <a:noFill/>
          <a:ln>
            <a:noFill/>
            <a:prstDash val="sysDash"/>
          </a:ln>
        </p:spPr>
        <p:txBody>
          <a:bodyPr wrap="square" lIns="90170" rtlCol="0" anchor="ctr" anchorCtr="0">
            <a:normAutofit/>
          </a:bodyPr>
          <a:p>
            <a:pPr>
              <a:lnSpc>
                <a:spcPct val="120000"/>
              </a:lnSpc>
            </a:pPr>
            <a:r>
              <a:rPr lang="zh-CN" altLang="en-US" sz="2400" b="1"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一、审查方式</a:t>
            </a:r>
            <a:endParaRPr lang="zh-CN" altLang="en-US" sz="2400" b="1"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49" name="文本框 48"/>
          <p:cNvSpPr txBox="1"/>
          <p:nvPr>
            <p:custDataLst>
              <p:tags r:id="rId2"/>
            </p:custDataLst>
          </p:nvPr>
        </p:nvSpPr>
        <p:spPr>
          <a:xfrm>
            <a:off x="1466850" y="2989580"/>
            <a:ext cx="9051290" cy="995045"/>
          </a:xfrm>
          <a:prstGeom prst="rect">
            <a:avLst/>
          </a:prstGeom>
          <a:noFill/>
          <a:ln>
            <a:noFill/>
            <a:prstDash val="sysDash"/>
          </a:ln>
        </p:spPr>
        <p:txBody>
          <a:bodyPr wrap="square" lIns="90170" rtlCol="0" anchor="ctr" anchorCtr="0">
            <a:noAutofit/>
          </a:bodyPr>
          <a:p>
            <a:pPr>
              <a:lnSpc>
                <a:spcPct val="120000"/>
              </a:lnSpc>
            </a:pPr>
            <a:r>
              <a:rPr lang="en-US" altLang="zh-CN" sz="20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1.</a:t>
            </a:r>
            <a:r>
              <a:rPr lang="zh-CN" altLang="en-US" sz="20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项目经理对尽调报告内容及资料真实性负责</a:t>
            </a:r>
            <a:endParaRPr lang="zh-CN" altLang="en-US" sz="20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a:p>
            <a:pPr>
              <a:lnSpc>
                <a:spcPct val="120000"/>
              </a:lnSpc>
            </a:pPr>
            <a:r>
              <a:rPr lang="en-US" altLang="zh-CN" sz="2000"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2.</a:t>
            </a:r>
            <a:r>
              <a:rPr lang="zh-CN" altLang="en-US" sz="2000"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审查人员与项目经理应充分沟通</a:t>
            </a:r>
            <a:endParaRPr lang="zh-CN" altLang="en-US" sz="2000"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a:p>
            <a:pPr>
              <a:lnSpc>
                <a:spcPct val="120000"/>
              </a:lnSpc>
            </a:pPr>
            <a:r>
              <a:rPr lang="en-US" altLang="zh-CN" sz="2000"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3.</a:t>
            </a:r>
            <a:r>
              <a:rPr lang="zh-CN" altLang="en-US" sz="2000"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单岗审查</a:t>
            </a:r>
            <a:endParaRPr lang="zh-CN" altLang="en-US" sz="2000"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
        <p:nvSpPr>
          <p:cNvPr id="50" name="文本框 49"/>
          <p:cNvSpPr txBox="1"/>
          <p:nvPr>
            <p:custDataLst>
              <p:tags r:id="rId3"/>
            </p:custDataLst>
          </p:nvPr>
        </p:nvSpPr>
        <p:spPr>
          <a:xfrm>
            <a:off x="1466850" y="4686300"/>
            <a:ext cx="9051290" cy="999490"/>
          </a:xfrm>
          <a:prstGeom prst="rect">
            <a:avLst/>
          </a:prstGeom>
          <a:noFill/>
          <a:ln>
            <a:noFill/>
            <a:prstDash val="sysDash"/>
          </a:ln>
        </p:spPr>
        <p:txBody>
          <a:bodyPr wrap="square" lIns="90170" rtlCol="0" anchor="ctr" anchorCtr="0">
            <a:noAutofit/>
          </a:bodyPr>
          <a:p>
            <a:pPr>
              <a:lnSpc>
                <a:spcPct val="120000"/>
              </a:lnSpc>
            </a:pPr>
            <a:r>
              <a:rPr lang="en-US" altLang="zh-CN" sz="20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1.</a:t>
            </a:r>
            <a:r>
              <a:rPr lang="zh-CN" altLang="en-US" sz="20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审查完毕后，需形成出面审查意见提交审批</a:t>
            </a:r>
            <a:endParaRPr lang="zh-CN" altLang="en-US" sz="20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a:p>
            <a:pPr>
              <a:lnSpc>
                <a:spcPct val="120000"/>
              </a:lnSpc>
            </a:pPr>
            <a:r>
              <a:rPr lang="en-US" altLang="zh-CN" sz="2000"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2.</a:t>
            </a:r>
            <a:r>
              <a:rPr lang="zh-CN" altLang="en-US" sz="2000"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审查人员不能否决项目，但可提出风险意见和建议</a:t>
            </a:r>
            <a:endParaRPr lang="zh-CN" altLang="en-US" sz="2000"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
        <p:nvSpPr>
          <p:cNvPr id="52" name="文本框 51"/>
          <p:cNvSpPr txBox="1"/>
          <p:nvPr>
            <p:custDataLst>
              <p:tags r:id="rId4"/>
            </p:custDataLst>
          </p:nvPr>
        </p:nvSpPr>
        <p:spPr>
          <a:xfrm>
            <a:off x="1466850" y="2287905"/>
            <a:ext cx="2406650" cy="554990"/>
          </a:xfrm>
          <a:prstGeom prst="rect">
            <a:avLst/>
          </a:prstGeom>
          <a:noFill/>
          <a:ln>
            <a:noFill/>
            <a:prstDash val="sysDash"/>
          </a:ln>
        </p:spPr>
        <p:txBody>
          <a:bodyPr wrap="square" lIns="90170" rtlCol="0" anchor="ctr" anchorCtr="0">
            <a:normAutofit/>
          </a:bodyPr>
          <a:p>
            <a:pPr>
              <a:lnSpc>
                <a:spcPct val="120000"/>
              </a:lnSpc>
            </a:pPr>
            <a:r>
              <a:rPr lang="zh-CN" altLang="en-US" sz="2400" b="1"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二、审查要求</a:t>
            </a:r>
            <a:endParaRPr lang="zh-CN" altLang="en-US" sz="2400" b="1"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53" name="文本框 52"/>
          <p:cNvSpPr txBox="1"/>
          <p:nvPr>
            <p:custDataLst>
              <p:tags r:id="rId5"/>
            </p:custDataLst>
          </p:nvPr>
        </p:nvSpPr>
        <p:spPr>
          <a:xfrm>
            <a:off x="1466850" y="4123055"/>
            <a:ext cx="2406650" cy="554990"/>
          </a:xfrm>
          <a:prstGeom prst="rect">
            <a:avLst/>
          </a:prstGeom>
          <a:noFill/>
          <a:ln>
            <a:noFill/>
            <a:prstDash val="sysDash"/>
          </a:ln>
        </p:spPr>
        <p:txBody>
          <a:bodyPr wrap="square" lIns="90170" rtlCol="0" anchor="ctr" anchorCtr="0">
            <a:normAutofit/>
          </a:bodyPr>
          <a:p>
            <a:pPr>
              <a:lnSpc>
                <a:spcPct val="120000"/>
              </a:lnSpc>
            </a:pPr>
            <a:r>
              <a:rPr lang="zh-CN" altLang="en-US" sz="2400" b="1"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三、审查结果</a:t>
            </a:r>
            <a:endParaRPr lang="zh-CN" altLang="en-US" sz="2400" b="1"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Tree>
    <p:custDataLst>
      <p:tags r:id="rId6"/>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 name="标题"/>
          <p:cNvSpPr txBox="1"/>
          <p:nvPr>
            <p:custDataLst>
              <p:tags r:id="rId1"/>
            </p:custDataLst>
          </p:nvPr>
        </p:nvSpPr>
        <p:spPr>
          <a:xfrm>
            <a:off x="471805" y="235585"/>
            <a:ext cx="3760470" cy="619760"/>
          </a:xfrm>
          <a:prstGeom prst="rect">
            <a:avLst/>
          </a:prstGeom>
          <a:noFill/>
          <a:ln>
            <a:noFill/>
            <a:prstDash val="sysDash"/>
          </a:ln>
        </p:spPr>
        <p:txBody>
          <a:bodyPr wrap="square" lIns="90170" rtlCol="0" anchor="ctr" anchorCtr="0">
            <a:normAutofit/>
          </a:bodyPr>
          <a:p>
            <a:pPr algn="l">
              <a:lnSpc>
                <a:spcPct val="120000"/>
              </a:lnSpc>
            </a:pPr>
            <a:r>
              <a:rPr lang="zh-CN" altLang="en-US" sz="2800" b="1"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风险审查</a:t>
            </a:r>
            <a:endParaRPr lang="zh-CN" altLang="en-US" sz="2800" b="1"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36" name="流程图: 可选过程 35"/>
          <p:cNvSpPr/>
          <p:nvPr/>
        </p:nvSpPr>
        <p:spPr>
          <a:xfrm>
            <a:off x="2886075" y="1664970"/>
            <a:ext cx="6608445" cy="915670"/>
          </a:xfrm>
          <a:prstGeom prst="flowChartAlternateProcess">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p>
            <a:pPr algn="l"/>
            <a:r>
              <a:rPr lang="zh-CN" altLang="en-US"/>
              <a:t>（一）客户资料是否齐全。</a:t>
            </a:r>
            <a:endParaRPr lang="zh-CN" altLang="en-US"/>
          </a:p>
          <a:p>
            <a:pPr algn="l"/>
            <a:r>
              <a:rPr lang="zh-CN" altLang="en-US"/>
              <a:t>（二）尽职调查报告是否符合公司规定。</a:t>
            </a:r>
            <a:endParaRPr lang="zh-CN" altLang="en-US"/>
          </a:p>
          <a:p>
            <a:pPr algn="l"/>
            <a:r>
              <a:rPr lang="zh-CN" altLang="en-US"/>
              <a:t>（三）客户准入是否符合公司政策。</a:t>
            </a:r>
            <a:endParaRPr lang="zh-CN" altLang="en-US"/>
          </a:p>
        </p:txBody>
      </p:sp>
      <p:sp>
        <p:nvSpPr>
          <p:cNvPr id="37" name="流程图: 可选过程 36"/>
          <p:cNvSpPr/>
          <p:nvPr>
            <p:custDataLst>
              <p:tags r:id="rId2"/>
            </p:custDataLst>
          </p:nvPr>
        </p:nvSpPr>
        <p:spPr>
          <a:xfrm>
            <a:off x="2886075" y="2706370"/>
            <a:ext cx="6608445" cy="886460"/>
          </a:xfrm>
          <a:prstGeom prst="flowChartAlternateProcess">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p>
            <a:pPr algn="l"/>
            <a:r>
              <a:rPr lang="zh-CN" altLang="en-US"/>
              <a:t>（一）业务所涉及到的主体资格是否合法有效。</a:t>
            </a:r>
            <a:endParaRPr lang="zh-CN" altLang="en-US"/>
          </a:p>
          <a:p>
            <a:pPr algn="l"/>
            <a:r>
              <a:rPr lang="zh-CN" altLang="en-US"/>
              <a:t>（二）保证措施是否符合法律规定。</a:t>
            </a:r>
            <a:endParaRPr lang="zh-CN" altLang="en-US"/>
          </a:p>
          <a:p>
            <a:pPr algn="l"/>
            <a:r>
              <a:rPr lang="zh-CN" altLang="en-US"/>
              <a:t>（三）尽职调查报告的表述与相关材料是否对应。</a:t>
            </a:r>
            <a:endParaRPr lang="zh-CN" altLang="en-US"/>
          </a:p>
        </p:txBody>
      </p:sp>
      <p:sp>
        <p:nvSpPr>
          <p:cNvPr id="38" name="流程图: 可选过程 37"/>
          <p:cNvSpPr/>
          <p:nvPr>
            <p:custDataLst>
              <p:tags r:id="rId3"/>
            </p:custDataLst>
          </p:nvPr>
        </p:nvSpPr>
        <p:spPr>
          <a:xfrm>
            <a:off x="2886075" y="3717925"/>
            <a:ext cx="6608445" cy="1706880"/>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p>
            <a:pPr algn="l"/>
            <a:r>
              <a:rPr lang="zh-CN" altLang="en-US"/>
              <a:t>（一）尽职调查报告中的分析论述以及结论是否合乎逻辑、相关数量关系是否正确。</a:t>
            </a:r>
            <a:endParaRPr lang="zh-CN" altLang="en-US"/>
          </a:p>
          <a:p>
            <a:pPr algn="l"/>
            <a:r>
              <a:rPr lang="zh-CN" altLang="en-US"/>
              <a:t>（二）借款主体的经营、财务、信用等状况是否符合业务方案。</a:t>
            </a:r>
            <a:endParaRPr lang="zh-CN" altLang="en-US"/>
          </a:p>
          <a:p>
            <a:pPr algn="l"/>
            <a:r>
              <a:rPr lang="zh-CN" altLang="en-US"/>
              <a:t>（三）保证方式或风险缓释措施选择是否合理、担保方式的价值认定是否有充分的依据。</a:t>
            </a:r>
            <a:endParaRPr lang="zh-CN" altLang="en-US"/>
          </a:p>
          <a:p>
            <a:pPr algn="l"/>
            <a:r>
              <a:rPr lang="zh-CN" altLang="en-US"/>
              <a:t>（四）业务方案是否有利于控制风险和具有可操作性。</a:t>
            </a:r>
            <a:endParaRPr lang="zh-CN" altLang="en-US"/>
          </a:p>
        </p:txBody>
      </p:sp>
      <p:sp>
        <p:nvSpPr>
          <p:cNvPr id="39" name="矩形 38"/>
          <p:cNvSpPr/>
          <p:nvPr/>
        </p:nvSpPr>
        <p:spPr>
          <a:xfrm>
            <a:off x="1371600" y="1664970"/>
            <a:ext cx="1409700" cy="915670"/>
          </a:xfrm>
          <a:prstGeom prst="rect">
            <a:avLst/>
          </a:prstGeom>
          <a:solidFill>
            <a:srgbClr val="0070C0"/>
          </a:solid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p>
            <a:pPr algn="ctr"/>
            <a:r>
              <a:rPr lang="zh-CN" altLang="en-US"/>
              <a:t>合规完备性</a:t>
            </a:r>
            <a:endParaRPr lang="zh-CN" altLang="en-US"/>
          </a:p>
        </p:txBody>
      </p:sp>
      <p:sp>
        <p:nvSpPr>
          <p:cNvPr id="41" name="矩形 40"/>
          <p:cNvSpPr/>
          <p:nvPr>
            <p:custDataLst>
              <p:tags r:id="rId4"/>
            </p:custDataLst>
          </p:nvPr>
        </p:nvSpPr>
        <p:spPr>
          <a:xfrm>
            <a:off x="1371600" y="2706370"/>
            <a:ext cx="1409700" cy="887095"/>
          </a:xfrm>
          <a:prstGeom prst="rect">
            <a:avLst/>
          </a:prstGeom>
          <a:solidFill>
            <a:srgbClr val="0070C0"/>
          </a:solid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p>
            <a:pPr algn="ctr"/>
            <a:r>
              <a:rPr lang="zh-CN" altLang="en-US"/>
              <a:t>合法有效性</a:t>
            </a:r>
            <a:endParaRPr lang="zh-CN" altLang="en-US"/>
          </a:p>
        </p:txBody>
      </p:sp>
      <p:sp>
        <p:nvSpPr>
          <p:cNvPr id="42" name="矩形 41"/>
          <p:cNvSpPr/>
          <p:nvPr>
            <p:custDataLst>
              <p:tags r:id="rId5"/>
            </p:custDataLst>
          </p:nvPr>
        </p:nvSpPr>
        <p:spPr>
          <a:xfrm>
            <a:off x="1371600" y="3719195"/>
            <a:ext cx="1409700" cy="1695450"/>
          </a:xfrm>
          <a:prstGeom prst="rect">
            <a:avLst/>
          </a:prstGeom>
          <a:solidFill>
            <a:srgbClr val="7030A0"/>
          </a:solidFill>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p>
            <a:pPr algn="ctr"/>
            <a:r>
              <a:rPr lang="zh-CN" altLang="en-US"/>
              <a:t>事项合理性</a:t>
            </a:r>
            <a:endParaRPr lang="zh-CN" altLang="en-US"/>
          </a:p>
        </p:txBody>
      </p:sp>
      <p:sp>
        <p:nvSpPr>
          <p:cNvPr id="53" name="文本框 52"/>
          <p:cNvSpPr txBox="1"/>
          <p:nvPr>
            <p:custDataLst>
              <p:tags r:id="rId6"/>
            </p:custDataLst>
          </p:nvPr>
        </p:nvSpPr>
        <p:spPr>
          <a:xfrm>
            <a:off x="1371600" y="984250"/>
            <a:ext cx="2406650" cy="554990"/>
          </a:xfrm>
          <a:prstGeom prst="rect">
            <a:avLst/>
          </a:prstGeom>
          <a:noFill/>
          <a:ln>
            <a:noFill/>
            <a:prstDash val="sysDash"/>
          </a:ln>
        </p:spPr>
        <p:txBody>
          <a:bodyPr wrap="square" lIns="90170" rtlCol="0" anchor="ctr" anchorCtr="0">
            <a:normAutofit/>
          </a:bodyPr>
          <a:p>
            <a:pPr>
              <a:lnSpc>
                <a:spcPct val="120000"/>
              </a:lnSpc>
            </a:pPr>
            <a:r>
              <a:rPr lang="zh-CN" altLang="en-US" sz="2400" b="1"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四、审查内容</a:t>
            </a:r>
            <a:endParaRPr lang="zh-CN" altLang="en-US" sz="2400" b="1"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Tree>
    <p:custDataLst>
      <p:tags r:id="rId7"/>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 name="标题"/>
          <p:cNvSpPr txBox="1"/>
          <p:nvPr>
            <p:custDataLst>
              <p:tags r:id="rId1"/>
            </p:custDataLst>
          </p:nvPr>
        </p:nvSpPr>
        <p:spPr>
          <a:xfrm>
            <a:off x="471805" y="235585"/>
            <a:ext cx="3760470" cy="619760"/>
          </a:xfrm>
          <a:prstGeom prst="rect">
            <a:avLst/>
          </a:prstGeom>
          <a:noFill/>
          <a:ln>
            <a:noFill/>
            <a:prstDash val="sysDash"/>
          </a:ln>
        </p:spPr>
        <p:txBody>
          <a:bodyPr wrap="square" lIns="90170" rtlCol="0" anchor="ctr" anchorCtr="0">
            <a:normAutofit/>
          </a:bodyPr>
          <a:p>
            <a:pPr algn="l">
              <a:lnSpc>
                <a:spcPct val="120000"/>
              </a:lnSpc>
            </a:pPr>
            <a:r>
              <a:rPr lang="zh-CN" altLang="en-US" sz="2800" b="1"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审批决策</a:t>
            </a:r>
            <a:endParaRPr lang="zh-CN" altLang="en-US" sz="2800" b="1"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3" name="文本框 2"/>
          <p:cNvSpPr txBox="1"/>
          <p:nvPr/>
        </p:nvSpPr>
        <p:spPr>
          <a:xfrm>
            <a:off x="1330960" y="1204595"/>
            <a:ext cx="9086215" cy="4574540"/>
          </a:xfrm>
          <a:prstGeom prst="rect">
            <a:avLst/>
          </a:prstGeom>
          <a:noFill/>
          <a:ln>
            <a:noFill/>
            <a:prstDash val="sysDash"/>
          </a:ln>
        </p:spPr>
        <p:txBody>
          <a:bodyPr wrap="square" lIns="90170" rtlCol="0" anchor="ctr" anchorCtr="0">
            <a:normAutofit lnSpcReduction="10000"/>
          </a:bodyPr>
          <a:p>
            <a:pPr>
              <a:lnSpc>
                <a:spcPct val="150000"/>
              </a:lnSpc>
            </a:pPr>
            <a:r>
              <a:rPr lang="zh-CN" altLang="en-US" sz="2000" b="1"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一、审批决策方式：</a:t>
            </a:r>
            <a:endParaRPr lang="zh-CN" altLang="en-US" sz="2000" b="1"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a:p>
            <a:pPr>
              <a:lnSpc>
                <a:spcPct val="150000"/>
              </a:lnSpc>
            </a:pPr>
            <a:r>
              <a:rPr lang="en-US" altLang="zh-CN" sz="14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    </a:t>
            </a:r>
            <a:r>
              <a:rPr lang="zh-CN" altLang="en-US" sz="14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个人类客户轻授信重担保、法人类客户轻担保重授信、模式类客户参照法人类客户审批。</a:t>
            </a:r>
            <a:endParaRPr lang="zh-CN" altLang="en-US" sz="14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a:p>
            <a:pPr>
              <a:lnSpc>
                <a:spcPct val="150000"/>
              </a:lnSpc>
            </a:pPr>
            <a:r>
              <a:rPr lang="en-US" altLang="zh-CN" sz="14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   </a:t>
            </a:r>
            <a:r>
              <a:rPr lang="zh-CN" altLang="en-US" sz="14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（一）评审管理委员会审批：法人类客户、模式类客户授信审批及报批类变更审批。</a:t>
            </a:r>
            <a:endParaRPr lang="zh-CN" altLang="en-US" sz="14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a:p>
            <a:pPr>
              <a:lnSpc>
                <a:spcPct val="150000"/>
              </a:lnSpc>
            </a:pPr>
            <a:r>
              <a:rPr lang="en-US" altLang="zh-CN" sz="14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   </a:t>
            </a:r>
            <a:r>
              <a:rPr lang="zh-CN" altLang="en-US" sz="14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（二）有权审批人审批：个人类客户担保审批及报批类变更审批。</a:t>
            </a:r>
            <a:endParaRPr lang="zh-CN" altLang="en-US" sz="14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a:p>
            <a:pPr>
              <a:lnSpc>
                <a:spcPct val="150000"/>
              </a:lnSpc>
            </a:pPr>
            <a:r>
              <a:rPr lang="zh-CN" altLang="en-US" sz="2000" b="1"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二、评审委员会：</a:t>
            </a:r>
            <a:endParaRPr lang="zh-CN" altLang="en-US" sz="2000" b="1"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a:p>
            <a:pPr>
              <a:lnSpc>
                <a:spcPct val="150000"/>
              </a:lnSpc>
            </a:pPr>
            <a:r>
              <a:rPr lang="en-US" altLang="zh-CN" sz="14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   </a:t>
            </a:r>
            <a:r>
              <a:rPr lang="zh-CN" altLang="en-US" sz="14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（一）组成：评审委员、</a:t>
            </a:r>
            <a:r>
              <a:rPr lang="zh-CN" altLang="en-US" sz="14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评审会秘书</a:t>
            </a:r>
            <a:endParaRPr lang="zh-CN" altLang="en-US" sz="14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a:p>
            <a:pPr>
              <a:lnSpc>
                <a:spcPct val="150000"/>
              </a:lnSpc>
            </a:pPr>
            <a:r>
              <a:rPr lang="en-US" altLang="zh-CN" sz="14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   </a:t>
            </a:r>
            <a:r>
              <a:rPr lang="zh-CN" altLang="en-US" sz="14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（二）评审委员：由公司领导、业务骨干等组成</a:t>
            </a:r>
            <a:endParaRPr lang="zh-CN" altLang="en-US" sz="14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a:p>
            <a:pPr>
              <a:lnSpc>
                <a:spcPct val="150000"/>
              </a:lnSpc>
            </a:pPr>
            <a:r>
              <a:rPr lang="en-US" altLang="zh-CN" sz="14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   </a:t>
            </a:r>
            <a:r>
              <a:rPr lang="zh-CN" altLang="en-US" sz="14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（三）评审会秘书：由风险部指定人员担任，负责召集评审委员会、统计评审决策结果、</a:t>
            </a:r>
            <a:r>
              <a:rPr lang="en-US" altLang="zh-CN" sz="14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       </a:t>
            </a:r>
            <a:endParaRPr lang="en-US" altLang="zh-CN" sz="14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a:p>
            <a:pPr>
              <a:lnSpc>
                <a:spcPct val="150000"/>
              </a:lnSpc>
            </a:pPr>
            <a:r>
              <a:rPr lang="en-US" altLang="zh-CN" sz="14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          </a:t>
            </a:r>
            <a:r>
              <a:rPr lang="zh-CN" altLang="en-US" sz="14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撰写会议纪要等工作。</a:t>
            </a:r>
            <a:endParaRPr lang="zh-CN" altLang="en-US" sz="14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a:p>
            <a:pPr>
              <a:lnSpc>
                <a:spcPct val="150000"/>
              </a:lnSpc>
            </a:pPr>
            <a:r>
              <a:rPr lang="en-US" altLang="zh-CN" sz="14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   </a:t>
            </a:r>
            <a:r>
              <a:rPr lang="zh-CN" altLang="en-US" sz="14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（四）决策结果：</a:t>
            </a:r>
            <a:r>
              <a:rPr lang="en-US" altLang="zh-CN" sz="14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2/3</a:t>
            </a:r>
            <a:r>
              <a:rPr lang="zh-CN" altLang="en-US" sz="14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以上评审委员同意项目审批通过，否则复议或变更。</a:t>
            </a:r>
            <a:endParaRPr lang="zh-CN" altLang="en-US" sz="14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a:p>
            <a:pPr>
              <a:lnSpc>
                <a:spcPct val="150000"/>
              </a:lnSpc>
            </a:pPr>
            <a:r>
              <a:rPr lang="en-US" altLang="zh-CN" sz="14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   </a:t>
            </a:r>
            <a:r>
              <a:rPr lang="zh-CN" altLang="en-US" sz="14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（五）业务变更：备案类变更及报批类变更。</a:t>
            </a:r>
            <a:endParaRPr lang="zh-CN" altLang="en-US" sz="14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a:p>
            <a:pPr>
              <a:lnSpc>
                <a:spcPct val="150000"/>
              </a:lnSpc>
            </a:pPr>
            <a:r>
              <a:rPr lang="zh-CN" altLang="en-US" sz="14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 </a:t>
            </a:r>
            <a:r>
              <a:rPr lang="en-US" altLang="zh-CN" sz="14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         </a:t>
            </a:r>
            <a:r>
              <a:rPr lang="zh-CN" altLang="en-US" sz="14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备案类变更：风险未增加业务</a:t>
            </a:r>
            <a:endParaRPr lang="zh-CN" altLang="en-US" sz="14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a:p>
            <a:pPr>
              <a:lnSpc>
                <a:spcPct val="150000"/>
              </a:lnSpc>
            </a:pPr>
            <a:r>
              <a:rPr lang="en-US" altLang="zh-CN" sz="14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          </a:t>
            </a:r>
            <a:r>
              <a:rPr lang="zh-CN" altLang="en-US" sz="14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报批类变更：非备案类业务</a:t>
            </a:r>
            <a:endParaRPr lang="zh-CN" altLang="en-US" sz="14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 name="标题"/>
          <p:cNvSpPr txBox="1"/>
          <p:nvPr>
            <p:custDataLst>
              <p:tags r:id="rId1"/>
            </p:custDataLst>
          </p:nvPr>
        </p:nvSpPr>
        <p:spPr>
          <a:xfrm>
            <a:off x="471805" y="235585"/>
            <a:ext cx="3760470" cy="619760"/>
          </a:xfrm>
          <a:prstGeom prst="rect">
            <a:avLst/>
          </a:prstGeom>
          <a:noFill/>
          <a:ln>
            <a:noFill/>
            <a:prstDash val="sysDash"/>
          </a:ln>
        </p:spPr>
        <p:txBody>
          <a:bodyPr wrap="square" lIns="90170" rtlCol="0" anchor="ctr" anchorCtr="0">
            <a:normAutofit/>
          </a:bodyPr>
          <a:p>
            <a:pPr algn="l">
              <a:lnSpc>
                <a:spcPct val="120000"/>
              </a:lnSpc>
            </a:pPr>
            <a:r>
              <a:rPr lang="zh-CN" altLang="en-US" sz="2800" b="1"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签约放款</a:t>
            </a:r>
            <a:endParaRPr lang="zh-CN" altLang="en-US" sz="2800" b="1"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4" name="文本框 3"/>
          <p:cNvSpPr txBox="1"/>
          <p:nvPr/>
        </p:nvSpPr>
        <p:spPr>
          <a:xfrm>
            <a:off x="1820545" y="1204595"/>
            <a:ext cx="4064000" cy="914400"/>
          </a:xfrm>
          <a:prstGeom prst="rect">
            <a:avLst/>
          </a:prstGeom>
          <a:noFill/>
          <a:ln>
            <a:noFill/>
            <a:prstDash val="sysDash"/>
          </a:ln>
        </p:spPr>
        <p:txBody>
          <a:bodyPr wrap="square" lIns="90170" rtlCol="0" anchor="ctr" anchorCtr="0">
            <a:normAutofit/>
          </a:bodyPr>
          <a:p>
            <a:pPr>
              <a:lnSpc>
                <a:spcPct val="120000"/>
              </a:lnSpc>
            </a:pPr>
            <a:endParaRPr lang="zh-CN" altLang="en-US" sz="2800" b="1"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9" name="燕尾形 8"/>
          <p:cNvSpPr/>
          <p:nvPr>
            <p:custDataLst>
              <p:tags r:id="rId2"/>
            </p:custDataLst>
          </p:nvPr>
        </p:nvSpPr>
        <p:spPr>
          <a:xfrm>
            <a:off x="471805" y="1550035"/>
            <a:ext cx="2446655" cy="1188085"/>
          </a:xfrm>
          <a:prstGeom prst="chevron">
            <a:avLst/>
          </a:prstGeom>
          <a:gradFill>
            <a:gsLst>
              <a:gs pos="0">
                <a:srgbClr val="007BD3"/>
              </a:gs>
              <a:gs pos="100000">
                <a:srgbClr val="03437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担保意向函审批</a:t>
            </a:r>
            <a:endParaRPr lang="zh-CN" altLang="en-US">
              <a:solidFill>
                <a:schemeClr val="tx1"/>
              </a:solidFill>
            </a:endParaRPr>
          </a:p>
        </p:txBody>
      </p:sp>
      <p:sp>
        <p:nvSpPr>
          <p:cNvPr id="19" name="燕尾形 18"/>
          <p:cNvSpPr/>
          <p:nvPr>
            <p:custDataLst>
              <p:tags r:id="rId3"/>
            </p:custDataLst>
          </p:nvPr>
        </p:nvSpPr>
        <p:spPr>
          <a:xfrm>
            <a:off x="6771005" y="1550035"/>
            <a:ext cx="2446655" cy="1188085"/>
          </a:xfrm>
          <a:prstGeom prst="chevron">
            <a:avLst/>
          </a:prstGeom>
          <a:gradFill>
            <a:gsLst>
              <a:gs pos="0">
                <a:srgbClr val="007BD3"/>
              </a:gs>
              <a:gs pos="100000">
                <a:srgbClr val="03437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档案交接</a:t>
            </a:r>
            <a:endParaRPr lang="zh-CN" altLang="en-US">
              <a:solidFill>
                <a:schemeClr val="tx1"/>
              </a:solidFill>
            </a:endParaRPr>
          </a:p>
        </p:txBody>
      </p:sp>
      <p:sp>
        <p:nvSpPr>
          <p:cNvPr id="20" name="燕尾形 19"/>
          <p:cNvSpPr/>
          <p:nvPr>
            <p:custDataLst>
              <p:tags r:id="rId4"/>
            </p:custDataLst>
          </p:nvPr>
        </p:nvSpPr>
        <p:spPr>
          <a:xfrm>
            <a:off x="4693920" y="1550035"/>
            <a:ext cx="2446655" cy="1188085"/>
          </a:xfrm>
          <a:prstGeom prst="chevron">
            <a:avLst/>
          </a:prstGeom>
          <a:gradFill>
            <a:gsLst>
              <a:gs pos="0">
                <a:srgbClr val="007BD3"/>
              </a:gs>
              <a:gs pos="100000">
                <a:srgbClr val="03437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担保费收入确认审批</a:t>
            </a:r>
            <a:endParaRPr lang="zh-CN" altLang="en-US">
              <a:solidFill>
                <a:schemeClr val="tx1"/>
              </a:solidFill>
            </a:endParaRPr>
          </a:p>
        </p:txBody>
      </p:sp>
      <p:sp>
        <p:nvSpPr>
          <p:cNvPr id="21" name="燕尾形 20"/>
          <p:cNvSpPr/>
          <p:nvPr>
            <p:custDataLst>
              <p:tags r:id="rId5"/>
            </p:custDataLst>
          </p:nvPr>
        </p:nvSpPr>
        <p:spPr>
          <a:xfrm>
            <a:off x="2597150" y="1550035"/>
            <a:ext cx="2446655" cy="1188085"/>
          </a:xfrm>
          <a:prstGeom prst="chevron">
            <a:avLst/>
          </a:prstGeom>
          <a:gradFill>
            <a:gsLst>
              <a:gs pos="0">
                <a:srgbClr val="007BD3"/>
              </a:gs>
              <a:gs pos="100000">
                <a:srgbClr val="03437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担保项目合同审批</a:t>
            </a:r>
            <a:endParaRPr lang="zh-CN" altLang="en-US">
              <a:solidFill>
                <a:schemeClr val="tx1"/>
              </a:solidFill>
            </a:endParaRPr>
          </a:p>
        </p:txBody>
      </p:sp>
      <p:sp>
        <p:nvSpPr>
          <p:cNvPr id="22" name="文本框 21"/>
          <p:cNvSpPr txBox="1"/>
          <p:nvPr>
            <p:custDataLst>
              <p:tags r:id="rId6"/>
            </p:custDataLst>
          </p:nvPr>
        </p:nvSpPr>
        <p:spPr>
          <a:xfrm>
            <a:off x="472440" y="3054985"/>
            <a:ext cx="1842770" cy="2514600"/>
          </a:xfrm>
          <a:prstGeom prst="rect">
            <a:avLst/>
          </a:prstGeom>
          <a:noFill/>
          <a:ln w="12700" cmpd="sng">
            <a:solidFill>
              <a:srgbClr val="FF0000"/>
            </a:solidFill>
            <a:prstDash val="solid"/>
          </a:ln>
        </p:spPr>
        <p:txBody>
          <a:bodyPr wrap="square" lIns="90170" rtlCol="0" anchor="ctr" anchorCtr="0">
            <a:normAutofit fontScale="90000" lnSpcReduction="10000"/>
          </a:bodyPr>
          <a:p>
            <a:pPr algn="l">
              <a:lnSpc>
                <a:spcPct val="100000"/>
              </a:lnSpc>
            </a:pPr>
            <a:endParaRPr lang="zh-CN" altLang="en-US" sz="1400">
              <a:sym typeface="+mn-ea"/>
            </a:endParaRPr>
          </a:p>
          <a:p>
            <a:pPr algn="l">
              <a:lnSpc>
                <a:spcPct val="100000"/>
              </a:lnSpc>
            </a:pPr>
            <a:r>
              <a:rPr lang="zh-CN" altLang="en-US" sz="1400">
                <a:sym typeface="+mn-ea"/>
              </a:rPr>
              <a:t>1.项目审批通过后，在钉钉平台内直接打印《担保意向函》，综合岗用印。</a:t>
            </a:r>
            <a:endParaRPr lang="zh-CN" altLang="en-US" sz="1400">
              <a:sym typeface="+mn-ea"/>
            </a:endParaRPr>
          </a:p>
          <a:p>
            <a:pPr algn="l">
              <a:lnSpc>
                <a:spcPct val="100000"/>
              </a:lnSpc>
            </a:pPr>
            <a:r>
              <a:rPr lang="zh-CN" altLang="en-US" sz="1400">
                <a:sym typeface="+mn-ea"/>
              </a:rPr>
              <a:t>2.意向函出具给银行，担保意向函为意向性告知文本，不具备法律效力。</a:t>
            </a:r>
            <a:endParaRPr lang="zh-CN" altLang="en-US" sz="1400">
              <a:sym typeface="+mn-ea"/>
            </a:endParaRPr>
          </a:p>
          <a:p>
            <a:pPr algn="l">
              <a:lnSpc>
                <a:spcPct val="100000"/>
              </a:lnSpc>
            </a:pPr>
            <a:r>
              <a:rPr lang="en-US" altLang="zh-CN" sz="1400">
                <a:sym typeface="+mn-ea"/>
              </a:rPr>
              <a:t>3.</a:t>
            </a:r>
            <a:r>
              <a:rPr lang="zh-CN" altLang="en-US" sz="1400">
                <a:sym typeface="+mn-ea"/>
              </a:rPr>
              <a:t>担保意向函有效期一个月。</a:t>
            </a:r>
            <a:endParaRPr lang="zh-CN" altLang="en-US" sz="1400">
              <a:sym typeface="+mn-ea"/>
            </a:endParaRPr>
          </a:p>
          <a:p>
            <a:pPr algn="l">
              <a:lnSpc>
                <a:spcPct val="100000"/>
              </a:lnSpc>
            </a:pPr>
            <a:r>
              <a:rPr lang="en-US" altLang="zh-CN" sz="1400">
                <a:solidFill>
                  <a:srgbClr val="FF0000"/>
                </a:solidFill>
                <a:sym typeface="+mn-ea"/>
              </a:rPr>
              <a:t>4</a:t>
            </a:r>
            <a:r>
              <a:rPr lang="zh-CN" altLang="en-US" sz="1400">
                <a:solidFill>
                  <a:srgbClr val="FF0000"/>
                </a:solidFill>
                <a:sym typeface="+mn-ea"/>
              </a:rPr>
              <a:t>.与工行合作的业务无需出具担保意向函。</a:t>
            </a:r>
            <a:endParaRPr lang="zh-CN" altLang="en-US" sz="1400">
              <a:sym typeface="+mn-ea"/>
            </a:endParaRPr>
          </a:p>
          <a:p>
            <a:pPr algn="l">
              <a:lnSpc>
                <a:spcPct val="100000"/>
              </a:lnSpc>
            </a:pPr>
            <a:endParaRPr lang="zh-CN" sz="1400" spc="300" dirty="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endParaRPr>
          </a:p>
        </p:txBody>
      </p:sp>
      <p:sp>
        <p:nvSpPr>
          <p:cNvPr id="24" name="文本框 23"/>
          <p:cNvSpPr txBox="1"/>
          <p:nvPr>
            <p:custDataLst>
              <p:tags r:id="rId7"/>
            </p:custDataLst>
          </p:nvPr>
        </p:nvSpPr>
        <p:spPr>
          <a:xfrm>
            <a:off x="2597150" y="3054985"/>
            <a:ext cx="1842770" cy="2514600"/>
          </a:xfrm>
          <a:prstGeom prst="rect">
            <a:avLst/>
          </a:prstGeom>
          <a:noFill/>
          <a:ln w="12700" cmpd="sng">
            <a:solidFill>
              <a:srgbClr val="FF0000"/>
            </a:solidFill>
            <a:prstDash val="solid"/>
          </a:ln>
        </p:spPr>
        <p:txBody>
          <a:bodyPr wrap="square" lIns="90170" rtlCol="0" anchor="ctr" anchorCtr="0">
            <a:normAutofit/>
          </a:bodyPr>
          <a:p>
            <a:pPr algn="l">
              <a:lnSpc>
                <a:spcPct val="100000"/>
              </a:lnSpc>
            </a:pPr>
            <a:r>
              <a:rPr lang="en-US" altLang="zh-CN" sz="1300">
                <a:sym typeface="+mn-ea"/>
              </a:rPr>
              <a:t>1.</a:t>
            </a:r>
            <a:r>
              <a:rPr lang="zh-CN" altLang="en-US" sz="1300">
                <a:sym typeface="+mn-ea"/>
              </a:rPr>
              <a:t>银行审批通过后向我公司出具借款合同、保证合同。</a:t>
            </a:r>
            <a:r>
              <a:rPr lang="zh-CN" altLang="en-US" sz="1300">
                <a:solidFill>
                  <a:srgbClr val="FF0000"/>
                </a:solidFill>
                <a:sym typeface="+mn-ea"/>
              </a:rPr>
              <a:t>工行线上业务先出保证合同，放款后出具借款合同。</a:t>
            </a:r>
            <a:endParaRPr lang="zh-CN" altLang="en-US" sz="1300">
              <a:solidFill>
                <a:srgbClr val="FF0000"/>
              </a:solidFill>
              <a:sym typeface="+mn-ea"/>
            </a:endParaRPr>
          </a:p>
          <a:p>
            <a:pPr algn="l">
              <a:lnSpc>
                <a:spcPct val="100000"/>
              </a:lnSpc>
            </a:pPr>
            <a:r>
              <a:rPr lang="en-US" altLang="zh-CN" sz="1300">
                <a:sym typeface="+mn-ea"/>
              </a:rPr>
              <a:t>2.</a:t>
            </a:r>
            <a:r>
              <a:rPr lang="zh-CN" altLang="en-US" sz="1300">
                <a:sym typeface="+mn-ea"/>
              </a:rPr>
              <a:t>用印的合同包括保证合同、委托担保合同及反担保合同等。公司的合同文本分为标准文本和非标文本。</a:t>
            </a:r>
            <a:endParaRPr lang="zh-CN" altLang="en-US" sz="1300">
              <a:sym typeface="+mn-ea"/>
            </a:endParaRPr>
          </a:p>
          <a:p>
            <a:pPr algn="l">
              <a:lnSpc>
                <a:spcPct val="100000"/>
              </a:lnSpc>
            </a:pPr>
            <a:r>
              <a:rPr lang="en-US" altLang="zh-CN" sz="1300">
                <a:sym typeface="+mn-ea"/>
              </a:rPr>
              <a:t>3.</a:t>
            </a:r>
            <a:r>
              <a:rPr lang="zh-CN" altLang="en-US" sz="1300">
                <a:sym typeface="+mn-ea"/>
              </a:rPr>
              <a:t>签署方式包括线下人工签署及</a:t>
            </a:r>
            <a:r>
              <a:rPr lang="en-US" altLang="zh-CN" sz="1300">
                <a:sym typeface="+mn-ea"/>
              </a:rPr>
              <a:t>E</a:t>
            </a:r>
            <a:r>
              <a:rPr lang="zh-CN" altLang="en-US" sz="1300">
                <a:sym typeface="+mn-ea"/>
              </a:rPr>
              <a:t>签宝签署。</a:t>
            </a:r>
            <a:endParaRPr lang="zh-CN" altLang="en-US" sz="1300">
              <a:sym typeface="+mn-ea"/>
            </a:endParaRPr>
          </a:p>
          <a:p>
            <a:pPr algn="l">
              <a:lnSpc>
                <a:spcPct val="100000"/>
              </a:lnSpc>
            </a:pPr>
            <a:endParaRPr lang="zh-CN" altLang="en-US" sz="1300" spc="3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endParaRPr>
          </a:p>
        </p:txBody>
      </p:sp>
      <p:sp>
        <p:nvSpPr>
          <p:cNvPr id="25" name="文本框 24"/>
          <p:cNvSpPr txBox="1"/>
          <p:nvPr>
            <p:custDataLst>
              <p:tags r:id="rId8"/>
            </p:custDataLst>
          </p:nvPr>
        </p:nvSpPr>
        <p:spPr>
          <a:xfrm>
            <a:off x="4693920" y="3054985"/>
            <a:ext cx="1842770" cy="2514600"/>
          </a:xfrm>
          <a:prstGeom prst="rect">
            <a:avLst/>
          </a:prstGeom>
          <a:noFill/>
          <a:ln w="12700" cmpd="sng">
            <a:solidFill>
              <a:srgbClr val="FF0000"/>
            </a:solidFill>
            <a:prstDash val="solid"/>
          </a:ln>
        </p:spPr>
        <p:txBody>
          <a:bodyPr wrap="square" lIns="90170" rtlCol="0" anchor="ctr" anchorCtr="0">
            <a:normAutofit/>
          </a:bodyPr>
          <a:p>
            <a:pPr algn="l">
              <a:lnSpc>
                <a:spcPct val="100000"/>
              </a:lnSpc>
            </a:pPr>
            <a:endParaRPr lang="zh-CN" sz="1400">
              <a:sym typeface="+mn-ea"/>
            </a:endParaRPr>
          </a:p>
          <a:p>
            <a:pPr algn="l">
              <a:lnSpc>
                <a:spcPct val="100000"/>
              </a:lnSpc>
            </a:pPr>
            <a:r>
              <a:rPr lang="zh-CN" sz="1300">
                <a:sym typeface="+mn-ea"/>
              </a:rPr>
              <a:t>客户缴存担保服务费标准：</a:t>
            </a:r>
            <a:r>
              <a:rPr lang="en-US" altLang="zh-CN" sz="1300">
                <a:sym typeface="+mn-ea"/>
              </a:rPr>
              <a:t>10-300</a:t>
            </a:r>
            <a:r>
              <a:rPr lang="zh-CN" altLang="en-US" sz="1300">
                <a:sym typeface="+mn-ea"/>
              </a:rPr>
              <a:t>万元，年化担保费率为</a:t>
            </a:r>
            <a:r>
              <a:rPr lang="en-US" altLang="zh-CN" sz="1300">
                <a:sym typeface="+mn-ea"/>
              </a:rPr>
              <a:t>0.8%</a:t>
            </a:r>
            <a:r>
              <a:rPr lang="zh-CN" altLang="en-US" sz="1300">
                <a:sym typeface="+mn-ea"/>
              </a:rPr>
              <a:t>；</a:t>
            </a:r>
            <a:r>
              <a:rPr lang="en-US" altLang="zh-CN" sz="1300">
                <a:sym typeface="+mn-ea"/>
              </a:rPr>
              <a:t>10</a:t>
            </a:r>
            <a:r>
              <a:rPr lang="zh-CN" altLang="en-US" sz="1300">
                <a:sym typeface="+mn-ea"/>
              </a:rPr>
              <a:t>万元以下，</a:t>
            </a:r>
            <a:r>
              <a:rPr lang="en-US" altLang="zh-CN" sz="1300">
                <a:sym typeface="+mn-ea"/>
              </a:rPr>
              <a:t>300</a:t>
            </a:r>
            <a:r>
              <a:rPr lang="zh-CN" altLang="en-US" sz="1300">
                <a:sym typeface="+mn-ea"/>
              </a:rPr>
              <a:t>万元以上，年化担保费率为</a:t>
            </a:r>
            <a:r>
              <a:rPr lang="en-US" altLang="zh-CN" sz="1300">
                <a:sym typeface="+mn-ea"/>
              </a:rPr>
              <a:t>1%</a:t>
            </a:r>
            <a:r>
              <a:rPr lang="zh-CN" altLang="en-US" sz="1300">
                <a:sym typeface="+mn-ea"/>
              </a:rPr>
              <a:t>。</a:t>
            </a:r>
            <a:endParaRPr lang="en-US" altLang="zh-CN" sz="1300">
              <a:sym typeface="+mn-ea"/>
            </a:endParaRPr>
          </a:p>
          <a:p>
            <a:pPr algn="l">
              <a:lnSpc>
                <a:spcPct val="100000"/>
              </a:lnSpc>
            </a:pPr>
            <a:endParaRPr lang="en-US" altLang="zh-CN" sz="1400" spc="300" dirty="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endParaRPr>
          </a:p>
          <a:p>
            <a:pPr algn="l">
              <a:lnSpc>
                <a:spcPct val="100000"/>
              </a:lnSpc>
            </a:pPr>
            <a:endParaRPr lang="en-US" altLang="zh-CN" sz="1400" spc="300" dirty="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endParaRPr>
          </a:p>
          <a:p>
            <a:pPr algn="l">
              <a:lnSpc>
                <a:spcPct val="100000"/>
              </a:lnSpc>
            </a:pPr>
            <a:endParaRPr lang="en-US" altLang="zh-CN" sz="1400" spc="300" dirty="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endParaRPr>
          </a:p>
          <a:p>
            <a:pPr algn="l">
              <a:lnSpc>
                <a:spcPct val="100000"/>
              </a:lnSpc>
            </a:pPr>
            <a:endParaRPr lang="en-US" altLang="zh-CN" sz="1400" spc="300" dirty="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endParaRPr>
          </a:p>
        </p:txBody>
      </p:sp>
      <p:sp>
        <p:nvSpPr>
          <p:cNvPr id="26" name="文本框 25"/>
          <p:cNvSpPr txBox="1"/>
          <p:nvPr>
            <p:custDataLst>
              <p:tags r:id="rId9"/>
            </p:custDataLst>
          </p:nvPr>
        </p:nvSpPr>
        <p:spPr>
          <a:xfrm>
            <a:off x="6771005" y="3054985"/>
            <a:ext cx="1842770" cy="2514600"/>
          </a:xfrm>
          <a:prstGeom prst="rect">
            <a:avLst/>
          </a:prstGeom>
          <a:noFill/>
          <a:ln w="12700" cmpd="sng">
            <a:solidFill>
              <a:srgbClr val="FF0000"/>
            </a:solidFill>
            <a:prstDash val="solid"/>
          </a:ln>
        </p:spPr>
        <p:txBody>
          <a:bodyPr wrap="square" lIns="90170" rtlCol="0" anchor="ctr" anchorCtr="0">
            <a:normAutofit/>
          </a:bodyPr>
          <a:p>
            <a:pPr algn="l">
              <a:lnSpc>
                <a:spcPct val="100000"/>
              </a:lnSpc>
            </a:pPr>
            <a:r>
              <a:rPr lang="en-US" altLang="zh-CN" sz="1300"/>
              <a:t>1.</a:t>
            </a:r>
            <a:r>
              <a:rPr lang="zh-CN" altLang="en-US" sz="1300"/>
              <a:t>落实反担保。合同签署完毕后，有抵质押的项目，项目经理到登记机关办理登记，取得他权后，移交归档，交接需签署《抵（质）押权利凭证收妥确认单》。</a:t>
            </a:r>
            <a:endParaRPr lang="zh-CN" altLang="en-US" sz="1300"/>
          </a:p>
          <a:p>
            <a:pPr algn="l">
              <a:lnSpc>
                <a:spcPct val="100000"/>
              </a:lnSpc>
            </a:pPr>
            <a:r>
              <a:rPr lang="en-US" altLang="zh-CN" sz="1300"/>
              <a:t>2.</a:t>
            </a:r>
            <a:r>
              <a:rPr lang="zh-CN" altLang="en-US" sz="1300"/>
              <a:t>移交档案</a:t>
            </a:r>
            <a:r>
              <a:rPr lang="zh-CN" altLang="en-US" sz="1300">
                <a:solidFill>
                  <a:srgbClr val="FF0000"/>
                </a:solidFill>
              </a:rPr>
              <a:t>（也可放款收到放款凭证后统一归档）</a:t>
            </a:r>
            <a:endParaRPr lang="zh-CN" altLang="en-US" sz="1300">
              <a:solidFill>
                <a:srgbClr val="FF0000"/>
              </a:solidFill>
            </a:endParaRPr>
          </a:p>
        </p:txBody>
      </p:sp>
      <p:graphicFrame>
        <p:nvGraphicFramePr>
          <p:cNvPr id="6" name="对象 5">
            <a:hlinkClick r:id="" action="ppaction://ole?verb="/>
          </p:cNvPr>
          <p:cNvGraphicFramePr>
            <a:graphicFrameLocks noChangeAspect="1"/>
          </p:cNvGraphicFramePr>
          <p:nvPr/>
        </p:nvGraphicFramePr>
        <p:xfrm>
          <a:off x="5119370" y="4820920"/>
          <a:ext cx="971550" cy="666750"/>
        </p:xfrm>
        <a:graphic>
          <a:graphicData uri="http://schemas.openxmlformats.org/presentationml/2006/ole">
            <mc:AlternateContent xmlns:mc="http://schemas.openxmlformats.org/markup-compatibility/2006">
              <mc:Choice xmlns:v="urn:schemas-microsoft-com:vml" Requires="v">
                <p:oleObj spid="_x0000_s1026" name="" showAsIcon="1" r:id="rId10" imgW="971550" imgH="666750" progId="Package">
                  <p:embed/>
                </p:oleObj>
              </mc:Choice>
              <mc:Fallback>
                <p:oleObj name="" showAsIcon="1" r:id="rId10" imgW="971550" imgH="666750" progId="Package">
                  <p:embed/>
                  <p:pic>
                    <p:nvPicPr>
                      <p:cNvPr id="0" name="图片 1025"/>
                      <p:cNvPicPr/>
                      <p:nvPr/>
                    </p:nvPicPr>
                    <p:blipFill>
                      <a:blip r:embed="rId11"/>
                      <a:stretch>
                        <a:fillRect/>
                      </a:stretch>
                    </p:blipFill>
                    <p:spPr>
                      <a:xfrm>
                        <a:off x="5119370" y="4820920"/>
                        <a:ext cx="971550" cy="666750"/>
                      </a:xfrm>
                      <a:prstGeom prst="rect">
                        <a:avLst/>
                      </a:prstGeom>
                    </p:spPr>
                  </p:pic>
                </p:oleObj>
              </mc:Fallback>
            </mc:AlternateContent>
          </a:graphicData>
        </a:graphic>
      </p:graphicFrame>
      <p:sp>
        <p:nvSpPr>
          <p:cNvPr id="7" name="燕尾形 6"/>
          <p:cNvSpPr/>
          <p:nvPr>
            <p:custDataLst>
              <p:tags r:id="rId12"/>
            </p:custDataLst>
          </p:nvPr>
        </p:nvSpPr>
        <p:spPr>
          <a:xfrm>
            <a:off x="8843645" y="1550035"/>
            <a:ext cx="2446655" cy="1188085"/>
          </a:xfrm>
          <a:prstGeom prst="chevron">
            <a:avLst/>
          </a:prstGeom>
          <a:gradFill>
            <a:gsLst>
              <a:gs pos="0">
                <a:srgbClr val="007BD3"/>
              </a:gs>
              <a:gs pos="100000">
                <a:srgbClr val="03437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放款审批</a:t>
            </a:r>
            <a:endParaRPr lang="zh-CN" altLang="en-US">
              <a:solidFill>
                <a:schemeClr val="tx1"/>
              </a:solidFill>
            </a:endParaRPr>
          </a:p>
        </p:txBody>
      </p:sp>
      <p:sp>
        <p:nvSpPr>
          <p:cNvPr id="8" name="文本框 7"/>
          <p:cNvSpPr txBox="1"/>
          <p:nvPr>
            <p:custDataLst>
              <p:tags r:id="rId13"/>
            </p:custDataLst>
          </p:nvPr>
        </p:nvSpPr>
        <p:spPr>
          <a:xfrm>
            <a:off x="8848090" y="3054985"/>
            <a:ext cx="1842770" cy="2514600"/>
          </a:xfrm>
          <a:prstGeom prst="rect">
            <a:avLst/>
          </a:prstGeom>
          <a:noFill/>
          <a:ln w="12700" cmpd="sng">
            <a:solidFill>
              <a:srgbClr val="FF0000"/>
            </a:solidFill>
            <a:prstDash val="solid"/>
          </a:ln>
        </p:spPr>
        <p:txBody>
          <a:bodyPr wrap="square" lIns="90170" rtlCol="0" anchor="ctr" anchorCtr="0">
            <a:noAutofit/>
          </a:bodyPr>
          <a:p>
            <a:pPr algn="l">
              <a:lnSpc>
                <a:spcPct val="100000"/>
              </a:lnSpc>
            </a:pPr>
            <a:r>
              <a:rPr lang="en-US" altLang="zh-CN" sz="1300"/>
              <a:t>1.</a:t>
            </a:r>
            <a:r>
              <a:rPr lang="zh-CN" altLang="en-US" sz="1300"/>
              <a:t>落实反担保、授权担保费后，进行放款审批，《同意放款通知书》可在系统内直接打印，综合岗用印。</a:t>
            </a:r>
            <a:endParaRPr lang="zh-CN" altLang="en-US" sz="1300"/>
          </a:p>
          <a:p>
            <a:pPr algn="l">
              <a:lnSpc>
                <a:spcPct val="100000"/>
              </a:lnSpc>
            </a:pPr>
            <a:r>
              <a:rPr lang="en-US" altLang="zh-CN" sz="1300"/>
              <a:t>2.</a:t>
            </a:r>
            <a:r>
              <a:rPr lang="zh-CN" altLang="en-US" sz="1300"/>
              <a:t>放款通知书出具给银行，其作为保证合同的一部分，具备法律效力。</a:t>
            </a:r>
            <a:endParaRPr lang="zh-CN" altLang="en-US" sz="1300"/>
          </a:p>
          <a:p>
            <a:pPr algn="l">
              <a:lnSpc>
                <a:spcPct val="100000"/>
              </a:lnSpc>
            </a:pPr>
            <a:r>
              <a:rPr lang="en-US" altLang="zh-CN" sz="1300"/>
              <a:t>3.</a:t>
            </a:r>
            <a:r>
              <a:rPr lang="zh-CN" altLang="en-US" sz="1300"/>
              <a:t>放款通知书有效期一个月。</a:t>
            </a:r>
            <a:r>
              <a:rPr lang="zh-CN" altLang="en-US" sz="1300">
                <a:solidFill>
                  <a:srgbClr val="FF0000"/>
                </a:solidFill>
              </a:rPr>
              <a:t>工行业务放款通知书至本种植周期结束（</a:t>
            </a:r>
            <a:r>
              <a:rPr lang="en-US" altLang="zh-CN" sz="1300">
                <a:solidFill>
                  <a:srgbClr val="FF0000"/>
                </a:solidFill>
              </a:rPr>
              <a:t>5</a:t>
            </a:r>
            <a:r>
              <a:rPr lang="zh-CN" altLang="en-US" sz="1300">
                <a:solidFill>
                  <a:srgbClr val="FF0000"/>
                </a:solidFill>
              </a:rPr>
              <a:t>月</a:t>
            </a:r>
            <a:r>
              <a:rPr lang="en-US" altLang="zh-CN" sz="1300">
                <a:solidFill>
                  <a:srgbClr val="FF0000"/>
                </a:solidFill>
              </a:rPr>
              <a:t>31</a:t>
            </a:r>
            <a:r>
              <a:rPr lang="zh-CN" altLang="en-US" sz="1300">
                <a:solidFill>
                  <a:srgbClr val="FF0000"/>
                </a:solidFill>
              </a:rPr>
              <a:t>日）。</a:t>
            </a:r>
            <a:endParaRPr lang="zh-CN" altLang="en-US" sz="1300">
              <a:solidFill>
                <a:srgbClr val="FF0000"/>
              </a:solidFill>
            </a:endParaRPr>
          </a:p>
        </p:txBody>
      </p:sp>
    </p:spTree>
    <p:custDataLst>
      <p:tags r:id="rId1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 name="标题"/>
          <p:cNvSpPr txBox="1"/>
          <p:nvPr>
            <p:custDataLst>
              <p:tags r:id="rId1"/>
            </p:custDataLst>
          </p:nvPr>
        </p:nvSpPr>
        <p:spPr>
          <a:xfrm>
            <a:off x="471805" y="235585"/>
            <a:ext cx="3760470" cy="619760"/>
          </a:xfrm>
          <a:prstGeom prst="rect">
            <a:avLst/>
          </a:prstGeom>
          <a:noFill/>
          <a:ln>
            <a:noFill/>
            <a:prstDash val="sysDash"/>
          </a:ln>
        </p:spPr>
        <p:txBody>
          <a:bodyPr wrap="square" lIns="90170" rtlCol="0" anchor="ctr" anchorCtr="0">
            <a:normAutofit/>
          </a:bodyPr>
          <a:p>
            <a:pPr algn="l">
              <a:lnSpc>
                <a:spcPct val="120000"/>
              </a:lnSpc>
            </a:pPr>
            <a:r>
              <a:rPr lang="zh-CN" altLang="en-US" sz="2800" b="1"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特别约定</a:t>
            </a:r>
            <a:endParaRPr lang="zh-CN" altLang="en-US" sz="2800" b="1"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3" name="文本框 2"/>
          <p:cNvSpPr txBox="1"/>
          <p:nvPr/>
        </p:nvSpPr>
        <p:spPr>
          <a:xfrm>
            <a:off x="1475105" y="1779270"/>
            <a:ext cx="9172575" cy="3876040"/>
          </a:xfrm>
          <a:prstGeom prst="rect">
            <a:avLst/>
          </a:prstGeom>
          <a:noFill/>
          <a:ln>
            <a:noFill/>
            <a:prstDash val="sysDash"/>
          </a:ln>
        </p:spPr>
        <p:txBody>
          <a:bodyPr wrap="square" lIns="90170" rtlCol="0" anchor="ctr" anchorCtr="0">
            <a:normAutofit lnSpcReduction="10000"/>
          </a:bodyPr>
          <a:p>
            <a:pPr>
              <a:lnSpc>
                <a:spcPct val="120000"/>
              </a:lnSpc>
            </a:pPr>
            <a:r>
              <a:rPr lang="zh-CN" altLang="en-US" sz="1400" spc="300" dirty="0">
                <a:effectLst>
                  <a:outerShdw blurRad="38100" dist="19050" dir="2700000" algn="tl" rotWithShape="0">
                    <a:schemeClr val="dk1">
                      <a:alpha val="40000"/>
                    </a:schemeClr>
                  </a:outerShdw>
                </a:effectLst>
                <a:latin typeface="+mn-ea"/>
                <a:cs typeface="+mn-ea"/>
              </a:rPr>
              <a:t>1、保证人的保证范围为本合同第二条约定的保证范围的</a:t>
            </a:r>
            <a:r>
              <a:rPr lang="en-US" altLang="zh-CN" sz="1400" u="sng" spc="300" dirty="0">
                <a:effectLst>
                  <a:outerShdw blurRad="38100" dist="19050" dir="2700000" algn="tl" rotWithShape="0">
                    <a:schemeClr val="dk1">
                      <a:alpha val="40000"/>
                    </a:schemeClr>
                  </a:outerShdw>
                </a:effectLst>
                <a:latin typeface="+mn-ea"/>
                <a:cs typeface="+mn-ea"/>
              </a:rPr>
              <a:t>   </a:t>
            </a:r>
            <a:r>
              <a:rPr lang="zh-CN" altLang="en-US" sz="1400" spc="300" dirty="0">
                <a:effectLst>
                  <a:outerShdw blurRad="38100" dist="19050" dir="2700000" algn="tl" rotWithShape="0">
                    <a:schemeClr val="dk1">
                      <a:alpha val="40000"/>
                    </a:schemeClr>
                  </a:outerShdw>
                </a:effectLst>
                <a:latin typeface="+mn-ea"/>
                <a:cs typeface="+mn-ea"/>
              </a:rPr>
              <a:t>%。（分险）</a:t>
            </a:r>
            <a:endParaRPr lang="zh-CN" altLang="en-US" sz="1400" spc="300" dirty="0">
              <a:effectLst>
                <a:outerShdw blurRad="38100" dist="19050" dir="2700000" algn="tl" rotWithShape="0">
                  <a:schemeClr val="dk1">
                    <a:alpha val="40000"/>
                  </a:schemeClr>
                </a:outerShdw>
              </a:effectLst>
              <a:latin typeface="+mn-ea"/>
              <a:cs typeface="+mn-ea"/>
            </a:endParaRPr>
          </a:p>
          <a:p>
            <a:pPr>
              <a:lnSpc>
                <a:spcPct val="120000"/>
              </a:lnSpc>
            </a:pPr>
            <a:r>
              <a:rPr lang="zh-CN" altLang="en-US" sz="1400" spc="300" dirty="0">
                <a:effectLst>
                  <a:outerShdw blurRad="38100" dist="19050" dir="2700000" algn="tl" rotWithShape="0">
                    <a:schemeClr val="dk1">
                      <a:alpha val="40000"/>
                    </a:schemeClr>
                  </a:outerShdw>
                </a:effectLst>
                <a:latin typeface="+mn-ea"/>
                <a:cs typeface="+mn-ea"/>
              </a:rPr>
              <a:t>2、</a:t>
            </a:r>
            <a:r>
              <a:rPr sz="1400" spc="300" dirty="0">
                <a:effectLst>
                  <a:outerShdw blurRad="38100" dist="19050" dir="2700000" algn="tl" rotWithShape="0">
                    <a:schemeClr val="dk1">
                      <a:alpha val="40000"/>
                    </a:schemeClr>
                  </a:outerShdw>
                </a:effectLst>
                <a:latin typeface="+mn-ea"/>
                <a:cs typeface="+mn-ea"/>
              </a:rPr>
              <a:t>放款通知书为保证人提供保证的最终依据，保证人的保证责任以放款通知书载明的内容为准，未经保证人出具放款通知书，或贷款人未经保证人书面同意，延期放款、变更贷款额度保证人不承担任何保证责任</a:t>
            </a:r>
            <a:r>
              <a:rPr lang="zh-CN" altLang="en-US" sz="1400" spc="300" dirty="0">
                <a:effectLst>
                  <a:outerShdw blurRad="38100" dist="19050" dir="2700000" algn="tl" rotWithShape="0">
                    <a:schemeClr val="dk1">
                      <a:alpha val="40000"/>
                    </a:schemeClr>
                  </a:outerShdw>
                </a:effectLst>
                <a:latin typeface="+mn-ea"/>
                <a:cs typeface="+mn-ea"/>
              </a:rPr>
              <a:t>。（放款通知作为保证合同的一部分，具备法律效力）</a:t>
            </a:r>
            <a:endParaRPr lang="zh-CN" altLang="en-US" sz="1400" spc="300" dirty="0">
              <a:effectLst>
                <a:outerShdw blurRad="38100" dist="19050" dir="2700000" algn="tl" rotWithShape="0">
                  <a:schemeClr val="dk1">
                    <a:alpha val="40000"/>
                  </a:schemeClr>
                </a:outerShdw>
              </a:effectLst>
              <a:latin typeface="+mn-ea"/>
              <a:cs typeface="+mn-ea"/>
            </a:endParaRPr>
          </a:p>
          <a:p>
            <a:pPr>
              <a:lnSpc>
                <a:spcPct val="120000"/>
              </a:lnSpc>
            </a:pPr>
            <a:r>
              <a:rPr lang="zh-CN" altLang="en-US" sz="1400" spc="300" dirty="0">
                <a:effectLst>
                  <a:outerShdw blurRad="38100" dist="19050" dir="2700000" algn="tl" rotWithShape="0">
                    <a:schemeClr val="dk1">
                      <a:alpha val="40000"/>
                    </a:schemeClr>
                  </a:outerShdw>
                </a:effectLst>
                <a:latin typeface="+mn-ea"/>
                <a:cs typeface="+mn-ea"/>
              </a:rPr>
              <a:t>3、借款人未按约定履行还款义务，债权人给予保证人</a:t>
            </a:r>
            <a:r>
              <a:rPr lang="en-US" altLang="zh-CN" sz="1400" u="sng" spc="300" dirty="0">
                <a:effectLst>
                  <a:outerShdw blurRad="38100" dist="19050" dir="2700000" algn="tl" rotWithShape="0">
                    <a:schemeClr val="dk1">
                      <a:alpha val="40000"/>
                    </a:schemeClr>
                  </a:outerShdw>
                </a:effectLst>
                <a:latin typeface="+mn-ea"/>
                <a:cs typeface="+mn-ea"/>
              </a:rPr>
              <a:t>  </a:t>
            </a:r>
            <a:r>
              <a:rPr lang="zh-CN" altLang="en-US" sz="1400" spc="300" dirty="0">
                <a:effectLst>
                  <a:outerShdw blurRad="38100" dist="19050" dir="2700000" algn="tl" rotWithShape="0">
                    <a:schemeClr val="dk1">
                      <a:alpha val="40000"/>
                    </a:schemeClr>
                  </a:outerShdw>
                </a:effectLst>
                <a:latin typeface="+mn-ea"/>
                <a:cs typeface="+mn-ea"/>
              </a:rPr>
              <a:t>日（自通知送达之日起算）的不承担保证责任宽限期。（宽限期）</a:t>
            </a:r>
            <a:endParaRPr lang="zh-CN" altLang="en-US" sz="1400" spc="300" dirty="0">
              <a:effectLst>
                <a:outerShdw blurRad="38100" dist="19050" dir="2700000" algn="tl" rotWithShape="0">
                  <a:schemeClr val="dk1">
                    <a:alpha val="40000"/>
                  </a:schemeClr>
                </a:outerShdw>
              </a:effectLst>
              <a:latin typeface="+mn-ea"/>
              <a:cs typeface="+mn-ea"/>
            </a:endParaRPr>
          </a:p>
          <a:p>
            <a:pPr>
              <a:lnSpc>
                <a:spcPct val="120000"/>
              </a:lnSpc>
            </a:pPr>
            <a:r>
              <a:rPr lang="zh-CN" altLang="en-US" sz="1400" spc="300" dirty="0">
                <a:solidFill>
                  <a:srgbClr val="FF0000"/>
                </a:solidFill>
                <a:effectLst>
                  <a:outerShdw blurRad="38100" dist="19050" dir="2700000" algn="tl" rotWithShape="0">
                    <a:schemeClr val="dk1">
                      <a:alpha val="40000"/>
                    </a:schemeClr>
                  </a:outerShdw>
                </a:effectLst>
                <a:latin typeface="+mn-ea"/>
                <a:cs typeface="+mn-ea"/>
              </a:rPr>
              <a:t>以上三个条款按照我公司与合作银行签订的总对总协议中约定分险比例及宽限期进行约定。目前与工行合作的保证合同内无需约定，部分合作银行已将该条款约定至保证合同制式条款中，也无需再约定，其他情况</a:t>
            </a:r>
            <a:r>
              <a:rPr lang="zh-CN" altLang="en-US" sz="1400" b="1" spc="300" dirty="0">
                <a:solidFill>
                  <a:srgbClr val="FF0000"/>
                </a:solidFill>
                <a:effectLst>
                  <a:outerShdw blurRad="38100" dist="19050" dir="2700000" algn="tl" rotWithShape="0">
                    <a:schemeClr val="dk1">
                      <a:alpha val="40000"/>
                    </a:schemeClr>
                  </a:outerShdw>
                </a:effectLst>
                <a:latin typeface="+mn-ea"/>
                <a:cs typeface="+mn-ea"/>
              </a:rPr>
              <a:t>必须</a:t>
            </a:r>
            <a:r>
              <a:rPr lang="zh-CN" altLang="en-US" sz="1400" spc="300" dirty="0">
                <a:solidFill>
                  <a:srgbClr val="FF0000"/>
                </a:solidFill>
                <a:effectLst>
                  <a:outerShdw blurRad="38100" dist="19050" dir="2700000" algn="tl" rotWithShape="0">
                    <a:schemeClr val="dk1">
                      <a:alpha val="40000"/>
                    </a:schemeClr>
                  </a:outerShdw>
                </a:effectLst>
                <a:latin typeface="+mn-ea"/>
                <a:cs typeface="+mn-ea"/>
              </a:rPr>
              <a:t>约定。</a:t>
            </a:r>
            <a:endParaRPr lang="zh-CN" altLang="en-US" sz="1400" spc="300" dirty="0">
              <a:effectLst>
                <a:outerShdw blurRad="38100" dist="19050" dir="2700000" algn="tl" rotWithShape="0">
                  <a:schemeClr val="dk1">
                    <a:alpha val="40000"/>
                  </a:schemeClr>
                </a:outerShdw>
              </a:effectLst>
              <a:latin typeface="+mn-ea"/>
              <a:cs typeface="+mn-ea"/>
            </a:endParaRPr>
          </a:p>
          <a:p>
            <a:pPr>
              <a:lnSpc>
                <a:spcPct val="120000"/>
              </a:lnSpc>
            </a:pPr>
            <a:r>
              <a:rPr lang="zh-CN" altLang="en-US" sz="1400" spc="300" dirty="0">
                <a:effectLst>
                  <a:outerShdw blurRad="38100" dist="19050" dir="2700000" algn="tl" rotWithShape="0">
                    <a:schemeClr val="dk1">
                      <a:alpha val="40000"/>
                    </a:schemeClr>
                  </a:outerShdw>
                </a:effectLst>
                <a:latin typeface="+mn-ea"/>
                <a:cs typeface="+mn-ea"/>
              </a:rPr>
              <a:t>4、乙方所承担的保证责任范围以《</a:t>
            </a:r>
            <a:r>
              <a:rPr lang="en-US" altLang="zh-CN" sz="1400" u="sng" spc="300" dirty="0">
                <a:effectLst>
                  <a:outerShdw blurRad="38100" dist="19050" dir="2700000" algn="tl" rotWithShape="0">
                    <a:schemeClr val="dk1">
                      <a:alpha val="40000"/>
                    </a:schemeClr>
                  </a:outerShdw>
                </a:effectLst>
                <a:latin typeface="+mn-ea"/>
                <a:cs typeface="+mn-ea"/>
              </a:rPr>
              <a:t>   </a:t>
            </a:r>
            <a:r>
              <a:rPr lang="zh-CN" altLang="en-US" sz="1400" spc="300" dirty="0">
                <a:effectLst>
                  <a:outerShdw blurRad="38100" dist="19050" dir="2700000" algn="tl" rotWithShape="0">
                    <a:schemeClr val="dk1">
                      <a:alpha val="40000"/>
                    </a:schemeClr>
                  </a:outerShdw>
                </a:effectLst>
                <a:latin typeface="+mn-ea"/>
                <a:cs typeface="+mn-ea"/>
              </a:rPr>
              <a:t>标准化绿色蔬菜生产基地建设金融服务合作协议》四方协议约定的保证范围为准。（蔬菜固定资产建设项目）</a:t>
            </a:r>
            <a:endParaRPr lang="zh-CN" altLang="en-US" sz="1400" spc="300" dirty="0">
              <a:effectLst>
                <a:outerShdw blurRad="38100" dist="19050" dir="2700000" algn="tl" rotWithShape="0">
                  <a:schemeClr val="dk1">
                    <a:alpha val="40000"/>
                  </a:schemeClr>
                </a:outerShdw>
              </a:effectLst>
              <a:latin typeface="+mn-ea"/>
              <a:cs typeface="+mn-ea"/>
            </a:endParaRPr>
          </a:p>
          <a:p>
            <a:pPr>
              <a:lnSpc>
                <a:spcPct val="120000"/>
              </a:lnSpc>
            </a:pPr>
            <a:r>
              <a:rPr lang="zh-CN" altLang="en-US" sz="1400" spc="300" dirty="0">
                <a:effectLst>
                  <a:outerShdw blurRad="38100" dist="19050" dir="2700000" algn="tl" rotWithShape="0">
                    <a:schemeClr val="dk1">
                      <a:alpha val="40000"/>
                    </a:schemeClr>
                  </a:outerShdw>
                </a:effectLst>
                <a:latin typeface="+mn-ea"/>
                <a:cs typeface="+mn-ea"/>
              </a:rPr>
              <a:t>5、本笔贷款属于《2022年省级中小企业稳企稳岗基金担保贷款风险补偿合作协议》项下贷款担保项目，如本协议所约定内容与《2022年省级中小企业稳企稳岗基金担保贷款风险补偿合作协议》约定不一致，甲乙双方一致同意以《2022年稳企稳岗基金担保贷款风险补偿合作协议》约定内容为准。（</a:t>
            </a:r>
            <a:r>
              <a:rPr lang="en-US" altLang="zh-CN" sz="1400" spc="300" dirty="0">
                <a:effectLst>
                  <a:outerShdw blurRad="38100" dist="19050" dir="2700000" algn="tl" rotWithShape="0">
                    <a:schemeClr val="dk1">
                      <a:alpha val="40000"/>
                    </a:schemeClr>
                  </a:outerShdw>
                </a:effectLst>
                <a:latin typeface="+mn-ea"/>
                <a:cs typeface="+mn-ea"/>
              </a:rPr>
              <a:t>2022</a:t>
            </a:r>
            <a:r>
              <a:rPr lang="zh-CN" altLang="en-US" sz="1400" spc="300" dirty="0">
                <a:effectLst>
                  <a:outerShdw blurRad="38100" dist="19050" dir="2700000" algn="tl" rotWithShape="0">
                    <a:schemeClr val="dk1">
                      <a:alpha val="40000"/>
                    </a:schemeClr>
                  </a:outerShdw>
                </a:effectLst>
                <a:latin typeface="+mn-ea"/>
                <a:cs typeface="+mn-ea"/>
              </a:rPr>
              <a:t>年稳企稳岗基金项目）</a:t>
            </a:r>
            <a:endParaRPr lang="zh-CN" altLang="en-US" sz="1400" spc="300" dirty="0">
              <a:effectLst>
                <a:outerShdw blurRad="38100" dist="19050" dir="2700000" algn="tl" rotWithShape="0">
                  <a:schemeClr val="dk1">
                    <a:alpha val="40000"/>
                  </a:schemeClr>
                </a:outerShdw>
              </a:effectLst>
              <a:latin typeface="+mn-ea"/>
              <a:cs typeface="+mn-ea"/>
            </a:endParaRPr>
          </a:p>
        </p:txBody>
      </p:sp>
      <p:sp>
        <p:nvSpPr>
          <p:cNvPr id="4" name="文本框 3"/>
          <p:cNvSpPr txBox="1"/>
          <p:nvPr/>
        </p:nvSpPr>
        <p:spPr>
          <a:xfrm>
            <a:off x="1638300" y="1156335"/>
            <a:ext cx="4925695" cy="521970"/>
          </a:xfrm>
          <a:prstGeom prst="rect">
            <a:avLst/>
          </a:prstGeom>
          <a:noFill/>
          <a:ln>
            <a:noFill/>
            <a:prstDash val="sysDash"/>
          </a:ln>
        </p:spPr>
        <p:txBody>
          <a:bodyPr wrap="square" lIns="90170" rtlCol="0" anchor="ctr" anchorCtr="0">
            <a:normAutofit/>
          </a:bodyPr>
          <a:p>
            <a:pPr>
              <a:lnSpc>
                <a:spcPct val="120000"/>
              </a:lnSpc>
            </a:pPr>
            <a:r>
              <a:rPr lang="zh-CN" altLang="en-US" sz="2220" spc="300" dirty="0">
                <a:effectLst>
                  <a:outerShdw blurRad="38100" dist="19050" dir="2700000" algn="tl" rotWithShape="0">
                    <a:schemeClr val="dk1">
                      <a:alpha val="40000"/>
                    </a:schemeClr>
                  </a:outerShdw>
                </a:effectLst>
                <a:latin typeface="+mn-ea"/>
                <a:cs typeface="+mn-ea"/>
                <a:sym typeface="+mn-ea"/>
              </a:rPr>
              <a:t>《保证合同》中的其他约定</a:t>
            </a:r>
            <a:endParaRPr lang="zh-CN" altLang="en-US" sz="2220" b="1" spc="300" dirty="0">
              <a:effectLst>
                <a:outerShdw blurRad="38100" dist="19050" dir="2700000" algn="tl" rotWithShape="0">
                  <a:schemeClr val="dk1">
                    <a:alpha val="40000"/>
                  </a:schemeClr>
                </a:outerShdw>
              </a:effectLst>
              <a:latin typeface="+mn-ea"/>
              <a:ea typeface="微软雅黑" panose="020B0503020204020204" charset="-122"/>
              <a:cs typeface="+mn-ea"/>
              <a:sym typeface="+mn-ea"/>
            </a:endParaRPr>
          </a:p>
        </p:txBody>
      </p:sp>
      <p:graphicFrame>
        <p:nvGraphicFramePr>
          <p:cNvPr id="2" name="对象 1">
            <a:hlinkClick r:id="" action="ppaction://ole?verb="/>
          </p:cNvPr>
          <p:cNvGraphicFramePr>
            <a:graphicFrameLocks noChangeAspect="1"/>
          </p:cNvGraphicFramePr>
          <p:nvPr/>
        </p:nvGraphicFramePr>
        <p:xfrm>
          <a:off x="10647680" y="3383915"/>
          <a:ext cx="971550" cy="666750"/>
        </p:xfrm>
        <a:graphic>
          <a:graphicData uri="http://schemas.openxmlformats.org/presentationml/2006/ole">
            <mc:AlternateContent xmlns:mc="http://schemas.openxmlformats.org/markup-compatibility/2006">
              <mc:Choice xmlns:v="urn:schemas-microsoft-com:vml" Requires="v">
                <p:oleObj spid="_x0000_s1026" name="" showAsIcon="1" r:id="rId2" imgW="971550" imgH="666750" progId="Excel.Sheet.12">
                  <p:embed/>
                </p:oleObj>
              </mc:Choice>
              <mc:Fallback>
                <p:oleObj name="" showAsIcon="1" r:id="rId2" imgW="971550" imgH="666750" progId="Excel.Sheet.12">
                  <p:embed/>
                  <p:pic>
                    <p:nvPicPr>
                      <p:cNvPr id="0" name="图片 1025"/>
                      <p:cNvPicPr/>
                      <p:nvPr/>
                    </p:nvPicPr>
                    <p:blipFill>
                      <a:blip r:embed="rId3"/>
                      <a:stretch>
                        <a:fillRect/>
                      </a:stretch>
                    </p:blipFill>
                    <p:spPr>
                      <a:xfrm>
                        <a:off x="10647680" y="3383915"/>
                        <a:ext cx="971550" cy="666750"/>
                      </a:xfrm>
                      <a:prstGeom prst="rect">
                        <a:avLst/>
                      </a:prstGeom>
                    </p:spPr>
                  </p:pic>
                </p:oleObj>
              </mc:Fallback>
            </mc:AlternateContent>
          </a:graphicData>
        </a:graphic>
      </p:graphicFrame>
    </p:spTree>
    <p:custDataLst>
      <p:tags r:id="rId4"/>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 name="标题"/>
          <p:cNvSpPr txBox="1"/>
          <p:nvPr>
            <p:custDataLst>
              <p:tags r:id="rId1"/>
            </p:custDataLst>
          </p:nvPr>
        </p:nvSpPr>
        <p:spPr>
          <a:xfrm>
            <a:off x="471805" y="235585"/>
            <a:ext cx="3760470" cy="619760"/>
          </a:xfrm>
          <a:prstGeom prst="rect">
            <a:avLst/>
          </a:prstGeom>
          <a:noFill/>
          <a:ln>
            <a:noFill/>
            <a:prstDash val="sysDash"/>
          </a:ln>
        </p:spPr>
        <p:txBody>
          <a:bodyPr wrap="square" lIns="90170" rtlCol="0" anchor="ctr" anchorCtr="0">
            <a:normAutofit/>
          </a:bodyPr>
          <a:p>
            <a:pPr algn="l">
              <a:lnSpc>
                <a:spcPct val="120000"/>
              </a:lnSpc>
            </a:pPr>
            <a:r>
              <a:rPr lang="zh-CN" altLang="en-US" sz="2800" b="1"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保后监管</a:t>
            </a:r>
            <a:endParaRPr lang="zh-CN" altLang="en-US" sz="2800" b="1"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2" name="文本框 1"/>
          <p:cNvSpPr txBox="1"/>
          <p:nvPr/>
        </p:nvSpPr>
        <p:spPr>
          <a:xfrm>
            <a:off x="1397635" y="1172210"/>
            <a:ext cx="8291195" cy="1603375"/>
          </a:xfrm>
          <a:prstGeom prst="rect">
            <a:avLst/>
          </a:prstGeom>
          <a:noFill/>
          <a:ln>
            <a:noFill/>
            <a:prstDash val="sysDash"/>
          </a:ln>
        </p:spPr>
        <p:txBody>
          <a:bodyPr wrap="square" lIns="90170" rtlCol="0" anchor="ctr" anchorCtr="0">
            <a:normAutofit/>
          </a:bodyPr>
          <a:p>
            <a:pPr>
              <a:lnSpc>
                <a:spcPct val="150000"/>
              </a:lnSpc>
            </a:pPr>
            <a:r>
              <a:rPr lang="zh-CN" altLang="en-US" sz="20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一、保后监管类别：首保、不定期、到期前。</a:t>
            </a:r>
            <a:endParaRPr lang="zh-CN" altLang="en-US" sz="20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a:p>
            <a:pPr>
              <a:lnSpc>
                <a:spcPct val="150000"/>
              </a:lnSpc>
            </a:pPr>
            <a:r>
              <a:rPr lang="zh-CN" altLang="en-US" sz="20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二、保后监管方式：</a:t>
            </a:r>
            <a:r>
              <a:rPr lang="zh-CN" altLang="en-US" sz="20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实地监管、委托监管、通讯监管。</a:t>
            </a:r>
            <a:endParaRPr lang="zh-CN" altLang="en-US" sz="20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a:p>
            <a:pPr>
              <a:lnSpc>
                <a:spcPct val="150000"/>
              </a:lnSpc>
            </a:pPr>
            <a:r>
              <a:rPr lang="zh-CN" altLang="en-US" sz="20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三、风险等级分类：正常、关注、预警、风险、损失。</a:t>
            </a:r>
            <a:endParaRPr lang="zh-CN" altLang="en-US" sz="20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a:p>
            <a:pPr>
              <a:lnSpc>
                <a:spcPct val="120000"/>
              </a:lnSpc>
            </a:pPr>
            <a:endParaRPr lang="zh-CN" altLang="en-US" sz="2000"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3" name="文本框 2"/>
          <p:cNvSpPr txBox="1"/>
          <p:nvPr/>
        </p:nvSpPr>
        <p:spPr>
          <a:xfrm>
            <a:off x="2038985" y="2430145"/>
            <a:ext cx="9211945" cy="2832735"/>
          </a:xfrm>
          <a:prstGeom prst="rect">
            <a:avLst/>
          </a:prstGeom>
          <a:noFill/>
          <a:ln>
            <a:noFill/>
            <a:prstDash val="sysDash"/>
          </a:ln>
        </p:spPr>
        <p:txBody>
          <a:bodyPr wrap="square" lIns="90170" rtlCol="0" anchor="ctr" anchorCtr="0">
            <a:noAutofit/>
          </a:bodyPr>
          <a:p>
            <a:pPr algn="l">
              <a:lnSpc>
                <a:spcPct val="150000"/>
              </a:lnSpc>
              <a:buClrTx/>
              <a:buSzTx/>
              <a:buFontTx/>
            </a:pPr>
            <a:r>
              <a:rPr lang="zh-CN" altLang="en-US" sz="1700">
                <a:latin typeface="仿宋" panose="02010609060101010101" charset="-122"/>
                <a:ea typeface="仿宋" panose="02010609060101010101" charset="-122"/>
                <a:cs typeface="仿宋" panose="02010609060101010101" charset="-122"/>
              </a:rPr>
              <a:t>A.正常类：拥有良好的信用记录和履约能力</a:t>
            </a:r>
            <a:endParaRPr lang="zh-CN" altLang="en-US" sz="1700">
              <a:latin typeface="仿宋" panose="02010609060101010101" charset="-122"/>
              <a:ea typeface="仿宋" panose="02010609060101010101" charset="-122"/>
              <a:cs typeface="仿宋" panose="02010609060101010101" charset="-122"/>
            </a:endParaRPr>
          </a:p>
          <a:p>
            <a:pPr algn="l">
              <a:lnSpc>
                <a:spcPct val="150000"/>
              </a:lnSpc>
              <a:buClrTx/>
              <a:buSzTx/>
              <a:buFontTx/>
            </a:pPr>
            <a:r>
              <a:rPr lang="zh-CN" altLang="en-US" sz="1700">
                <a:latin typeface="仿宋" panose="02010609060101010101" charset="-122"/>
                <a:ea typeface="仿宋" panose="02010609060101010101" charset="-122"/>
                <a:cs typeface="仿宋" panose="02010609060101010101" charset="-122"/>
              </a:rPr>
              <a:t>B.关注类：</a:t>
            </a:r>
            <a:r>
              <a:rPr lang="zh-CN" altLang="en-US" sz="1700">
                <a:latin typeface="仿宋" panose="02010609060101010101" charset="-122"/>
                <a:ea typeface="仿宋" panose="02010609060101010101" charset="-122"/>
                <a:cs typeface="仿宋" panose="02010609060101010101" charset="-122"/>
                <a:sym typeface="+mn-ea"/>
              </a:rPr>
              <a:t>已出现风险增加或可能影响未来履约能力的趋势，</a:t>
            </a:r>
            <a:r>
              <a:rPr lang="zh-CN" altLang="en-US" sz="1700">
                <a:latin typeface="仿宋" panose="02010609060101010101" charset="-122"/>
                <a:ea typeface="仿宋" panose="02010609060101010101" charset="-122"/>
                <a:cs typeface="仿宋" panose="02010609060101010101" charset="-122"/>
              </a:rPr>
              <a:t>办理展期、借新还旧，发生欠息</a:t>
            </a:r>
            <a:r>
              <a:rPr lang="zh-CN" altLang="en-US" sz="1700">
                <a:latin typeface="仿宋" panose="02010609060101010101" charset="-122"/>
                <a:ea typeface="仿宋" panose="02010609060101010101" charset="-122"/>
                <a:cs typeface="仿宋" panose="02010609060101010101" charset="-122"/>
                <a:sym typeface="+mn-ea"/>
              </a:rPr>
              <a:t>等</a:t>
            </a:r>
            <a:r>
              <a:rPr lang="zh-CN" altLang="en-US" sz="1700">
                <a:latin typeface="仿宋" panose="02010609060101010101" charset="-122"/>
                <a:ea typeface="仿宋" panose="02010609060101010101" charset="-122"/>
                <a:cs typeface="仿宋" panose="02010609060101010101" charset="-122"/>
              </a:rPr>
              <a:t>情况。</a:t>
            </a:r>
            <a:endParaRPr lang="zh-CN" altLang="en-US" sz="1700">
              <a:latin typeface="仿宋" panose="02010609060101010101" charset="-122"/>
              <a:ea typeface="仿宋" panose="02010609060101010101" charset="-122"/>
              <a:cs typeface="仿宋" panose="02010609060101010101" charset="-122"/>
            </a:endParaRPr>
          </a:p>
          <a:p>
            <a:pPr algn="l">
              <a:lnSpc>
                <a:spcPct val="150000"/>
              </a:lnSpc>
              <a:buClrTx/>
              <a:buSzTx/>
              <a:buFontTx/>
            </a:pPr>
            <a:r>
              <a:rPr lang="zh-CN" altLang="en-US" sz="1700">
                <a:latin typeface="仿宋" panose="02010609060101010101" charset="-122"/>
                <a:ea typeface="仿宋" panose="02010609060101010101" charset="-122"/>
                <a:cs typeface="仿宋" panose="02010609060101010101" charset="-122"/>
              </a:rPr>
              <a:t>C.预警类：存在关注类客户的特征之外，出现逾期或部分逾期</a:t>
            </a:r>
            <a:r>
              <a:rPr lang="zh-CN" altLang="en-US" sz="1700" b="1">
                <a:latin typeface="仿宋" panose="02010609060101010101" charset="-122"/>
                <a:ea typeface="仿宋" panose="02010609060101010101" charset="-122"/>
                <a:cs typeface="仿宋" panose="02010609060101010101" charset="-122"/>
              </a:rPr>
              <a:t>本金</a:t>
            </a:r>
            <a:r>
              <a:rPr lang="zh-CN" altLang="en-US" sz="1700">
                <a:latin typeface="仿宋" panose="02010609060101010101" charset="-122"/>
                <a:ea typeface="仿宋" panose="02010609060101010101" charset="-122"/>
                <a:cs typeface="仿宋" panose="02010609060101010101" charset="-122"/>
              </a:rPr>
              <a:t>情况。</a:t>
            </a:r>
            <a:endParaRPr lang="zh-CN" altLang="en-US" sz="1700">
              <a:latin typeface="仿宋" panose="02010609060101010101" charset="-122"/>
              <a:ea typeface="仿宋" panose="02010609060101010101" charset="-122"/>
              <a:cs typeface="仿宋" panose="02010609060101010101" charset="-122"/>
            </a:endParaRPr>
          </a:p>
          <a:p>
            <a:pPr algn="l">
              <a:lnSpc>
                <a:spcPct val="150000"/>
              </a:lnSpc>
              <a:buClrTx/>
              <a:buSzTx/>
              <a:buFontTx/>
            </a:pPr>
            <a:r>
              <a:rPr lang="zh-CN" altLang="en-US" sz="1700">
                <a:latin typeface="仿宋" panose="02010609060101010101" charset="-122"/>
                <a:ea typeface="仿宋" panose="02010609060101010101" charset="-122"/>
                <a:cs typeface="仿宋" panose="02010609060101010101" charset="-122"/>
              </a:rPr>
              <a:t>D.风险类：存在预警类客户的特征之外，出现代偿或部分代偿</a:t>
            </a:r>
            <a:r>
              <a:rPr lang="zh-CN" altLang="en-US" sz="1700" b="1">
                <a:latin typeface="仿宋" panose="02010609060101010101" charset="-122"/>
                <a:ea typeface="仿宋" panose="02010609060101010101" charset="-122"/>
                <a:cs typeface="仿宋" panose="02010609060101010101" charset="-122"/>
              </a:rPr>
              <a:t>本息</a:t>
            </a:r>
            <a:r>
              <a:rPr lang="zh-CN" altLang="en-US" sz="1700">
                <a:latin typeface="仿宋" panose="02010609060101010101" charset="-122"/>
                <a:ea typeface="仿宋" panose="02010609060101010101" charset="-122"/>
                <a:cs typeface="仿宋" panose="02010609060101010101" charset="-122"/>
              </a:rPr>
              <a:t>情况。</a:t>
            </a:r>
            <a:endParaRPr lang="zh-CN" altLang="en-US" sz="1700">
              <a:latin typeface="仿宋" panose="02010609060101010101" charset="-122"/>
              <a:ea typeface="仿宋" panose="02010609060101010101" charset="-122"/>
              <a:cs typeface="仿宋" panose="02010609060101010101" charset="-122"/>
            </a:endParaRPr>
          </a:p>
          <a:p>
            <a:pPr algn="l">
              <a:lnSpc>
                <a:spcPct val="150000"/>
              </a:lnSpc>
              <a:buClrTx/>
              <a:buSzTx/>
              <a:buFontTx/>
            </a:pPr>
            <a:r>
              <a:rPr lang="zh-CN" altLang="en-US" sz="1700">
                <a:latin typeface="仿宋" panose="02010609060101010101" charset="-122"/>
                <a:ea typeface="仿宋" panose="02010609060101010101" charset="-122"/>
                <a:cs typeface="仿宋" panose="02010609060101010101" charset="-122"/>
              </a:rPr>
              <a:t>E.损失类：除存在风险类所有的特征外，可以确定代偿后即使执行反担保措施或必要的法律程序之后，仍然无法收回全部资金或只能收回极少的部分。</a:t>
            </a:r>
            <a:endParaRPr lang="zh-CN" altLang="en-US" sz="1500" spc="300" dirty="0">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 name="标题"/>
          <p:cNvSpPr txBox="1"/>
          <p:nvPr>
            <p:custDataLst>
              <p:tags r:id="rId1"/>
            </p:custDataLst>
          </p:nvPr>
        </p:nvSpPr>
        <p:spPr>
          <a:xfrm>
            <a:off x="471805" y="235585"/>
            <a:ext cx="3760470" cy="619760"/>
          </a:xfrm>
          <a:prstGeom prst="rect">
            <a:avLst/>
          </a:prstGeom>
          <a:noFill/>
          <a:ln>
            <a:noFill/>
            <a:prstDash val="sysDash"/>
          </a:ln>
        </p:spPr>
        <p:txBody>
          <a:bodyPr wrap="square" lIns="90170" rtlCol="0" anchor="ctr" anchorCtr="0">
            <a:normAutofit/>
          </a:bodyPr>
          <a:p>
            <a:pPr algn="l">
              <a:lnSpc>
                <a:spcPct val="120000"/>
              </a:lnSpc>
            </a:pPr>
            <a:r>
              <a:rPr lang="zh-CN" altLang="en-US" sz="2800" b="1"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到期管理</a:t>
            </a:r>
            <a:endParaRPr lang="zh-CN" altLang="en-US" sz="2800" b="1"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40" name="文本框 39"/>
          <p:cNvSpPr txBox="1"/>
          <p:nvPr/>
        </p:nvSpPr>
        <p:spPr>
          <a:xfrm>
            <a:off x="985520" y="1136015"/>
            <a:ext cx="9373870" cy="4585970"/>
          </a:xfrm>
          <a:prstGeom prst="rect">
            <a:avLst/>
          </a:prstGeom>
          <a:noFill/>
        </p:spPr>
        <p:txBody>
          <a:bodyPr wrap="square" rtlCol="0">
            <a:noAutofit/>
          </a:bodyPr>
          <a:p>
            <a:pPr>
              <a:lnSpc>
                <a:spcPct val="150000"/>
              </a:lnSpc>
            </a:pPr>
            <a:r>
              <a:rPr lang="zh-CN" altLang="en-US" sz="2000">
                <a:sym typeface="+mn-ea"/>
              </a:rPr>
              <a:t>担保业务的到期管理主要包括担保项目解保、展期、逾期、代偿及核销。</a:t>
            </a:r>
            <a:endParaRPr lang="zh-CN" altLang="en-US" sz="2000">
              <a:sym typeface="+mn-ea"/>
            </a:endParaRPr>
          </a:p>
          <a:p>
            <a:pPr>
              <a:lnSpc>
                <a:spcPct val="150000"/>
              </a:lnSpc>
            </a:pPr>
            <a:r>
              <a:rPr lang="zh-CN" altLang="en-US" b="1">
                <a:latin typeface="仿宋" panose="02010609060101010101" charset="-122"/>
                <a:ea typeface="仿宋" panose="02010609060101010101" charset="-122"/>
                <a:cs typeface="仿宋" panose="02010609060101010101" charset="-122"/>
              </a:rPr>
              <a:t>一、项目解保</a:t>
            </a:r>
            <a:endParaRPr lang="zh-CN" altLang="en-US" b="1">
              <a:latin typeface="仿宋" panose="02010609060101010101" charset="-122"/>
              <a:ea typeface="仿宋" panose="02010609060101010101" charset="-122"/>
              <a:cs typeface="仿宋" panose="02010609060101010101" charset="-122"/>
            </a:endParaRPr>
          </a:p>
          <a:p>
            <a:pPr>
              <a:lnSpc>
                <a:spcPct val="150000"/>
              </a:lnSpc>
            </a:pPr>
            <a:r>
              <a:rPr lang="zh-CN" altLang="en-US">
                <a:latin typeface="仿宋" panose="02010609060101010101" charset="-122"/>
                <a:ea typeface="仿宋" panose="02010609060101010101" charset="-122"/>
                <a:cs typeface="仿宋" panose="02010609060101010101" charset="-122"/>
              </a:rPr>
              <a:t> </a:t>
            </a:r>
            <a:r>
              <a:rPr lang="en-US" altLang="zh-CN">
                <a:latin typeface="仿宋" panose="02010609060101010101" charset="-122"/>
                <a:ea typeface="仿宋" panose="02010609060101010101" charset="-122"/>
                <a:cs typeface="仿宋" panose="02010609060101010101" charset="-122"/>
              </a:rPr>
              <a:t>   </a:t>
            </a:r>
            <a:r>
              <a:rPr lang="zh-CN" altLang="en-US">
                <a:latin typeface="仿宋" panose="02010609060101010101" charset="-122"/>
                <a:ea typeface="仿宋" panose="02010609060101010101" charset="-122"/>
                <a:cs typeface="仿宋" panose="02010609060101010101" charset="-122"/>
              </a:rPr>
              <a:t>正常解保：客户按时履约，银行向我司出具《解除担保责任通知书（正常版）》，我司担保责任解除。</a:t>
            </a:r>
            <a:endParaRPr lang="zh-CN" altLang="en-US">
              <a:latin typeface="仿宋" panose="02010609060101010101" charset="-122"/>
              <a:ea typeface="仿宋" panose="02010609060101010101" charset="-122"/>
              <a:cs typeface="仿宋" panose="02010609060101010101" charset="-122"/>
            </a:endParaRPr>
          </a:p>
          <a:p>
            <a:pPr>
              <a:lnSpc>
                <a:spcPct val="150000"/>
              </a:lnSpc>
            </a:pPr>
            <a:r>
              <a:rPr lang="zh-CN" altLang="en-US">
                <a:latin typeface="仿宋" panose="02010609060101010101" charset="-122"/>
                <a:ea typeface="仿宋" panose="02010609060101010101" charset="-122"/>
                <a:cs typeface="仿宋" panose="02010609060101010101" charset="-122"/>
              </a:rPr>
              <a:t> </a:t>
            </a:r>
            <a:r>
              <a:rPr lang="en-US" altLang="zh-CN">
                <a:latin typeface="仿宋" panose="02010609060101010101" charset="-122"/>
                <a:ea typeface="仿宋" panose="02010609060101010101" charset="-122"/>
                <a:cs typeface="仿宋" panose="02010609060101010101" charset="-122"/>
              </a:rPr>
              <a:t>   </a:t>
            </a:r>
            <a:r>
              <a:rPr lang="zh-CN" altLang="en-US">
                <a:latin typeface="仿宋" panose="02010609060101010101" charset="-122"/>
                <a:ea typeface="仿宋" panose="02010609060101010101" charset="-122"/>
                <a:cs typeface="仿宋" panose="02010609060101010101" charset="-122"/>
              </a:rPr>
              <a:t>代偿解保：我公司代替客户履约，银行向我司出具《</a:t>
            </a:r>
            <a:r>
              <a:rPr lang="zh-CN" altLang="en-US">
                <a:latin typeface="仿宋" panose="02010609060101010101" charset="-122"/>
                <a:ea typeface="仿宋" panose="02010609060101010101" charset="-122"/>
                <a:cs typeface="仿宋" panose="02010609060101010101" charset="-122"/>
                <a:sym typeface="+mn-ea"/>
              </a:rPr>
              <a:t>解除担保责任通知书（代偿版）》，我司担保责任解除。</a:t>
            </a:r>
            <a:endParaRPr lang="zh-CN" altLang="en-US">
              <a:latin typeface="仿宋" panose="02010609060101010101" charset="-122"/>
              <a:ea typeface="仿宋" panose="02010609060101010101" charset="-122"/>
              <a:cs typeface="仿宋" panose="02010609060101010101" charset="-122"/>
              <a:sym typeface="+mn-ea"/>
            </a:endParaRPr>
          </a:p>
          <a:p>
            <a:pPr>
              <a:lnSpc>
                <a:spcPct val="150000"/>
              </a:lnSpc>
            </a:pPr>
            <a:r>
              <a:rPr lang="zh-CN" altLang="en-US" b="1">
                <a:latin typeface="仿宋" panose="02010609060101010101" charset="-122"/>
                <a:ea typeface="仿宋" panose="02010609060101010101" charset="-122"/>
                <a:cs typeface="仿宋" panose="02010609060101010101" charset="-122"/>
                <a:sym typeface="+mn-ea"/>
              </a:rPr>
              <a:t>二、展期：</a:t>
            </a:r>
            <a:r>
              <a:rPr lang="zh-CN" altLang="en-US">
                <a:latin typeface="仿宋" panose="02010609060101010101" charset="-122"/>
                <a:ea typeface="仿宋" panose="02010609060101010101" charset="-122"/>
                <a:cs typeface="仿宋" panose="02010609060101010101" charset="-122"/>
                <a:sym typeface="+mn-ea"/>
              </a:rPr>
              <a:t>延长原债务期限，签订展期相关文本，按照展期业务流程操作。</a:t>
            </a:r>
            <a:endParaRPr lang="zh-CN" altLang="en-US">
              <a:latin typeface="仿宋" panose="02010609060101010101" charset="-122"/>
              <a:ea typeface="仿宋" panose="02010609060101010101" charset="-122"/>
              <a:cs typeface="仿宋" panose="02010609060101010101" charset="-122"/>
              <a:sym typeface="+mn-ea"/>
            </a:endParaRPr>
          </a:p>
          <a:p>
            <a:pPr>
              <a:lnSpc>
                <a:spcPct val="150000"/>
              </a:lnSpc>
            </a:pPr>
            <a:r>
              <a:rPr lang="zh-CN" altLang="en-US" b="1">
                <a:latin typeface="仿宋" panose="02010609060101010101" charset="-122"/>
                <a:ea typeface="仿宋" panose="02010609060101010101" charset="-122"/>
                <a:cs typeface="仿宋" panose="02010609060101010101" charset="-122"/>
              </a:rPr>
              <a:t>三、逾期</a:t>
            </a:r>
            <a:r>
              <a:rPr lang="zh-CN" altLang="en-US">
                <a:latin typeface="仿宋" panose="02010609060101010101" charset="-122"/>
                <a:ea typeface="仿宋" panose="02010609060101010101" charset="-122"/>
                <a:cs typeface="仿宋" panose="02010609060101010101" charset="-122"/>
              </a:rPr>
              <a:t>：客户未按时履约，未延长原债务期限，查明逾期原因，制定风险缓释方案，在宽限期内与合作银行共同催收逾期贷款。</a:t>
            </a:r>
            <a:endParaRPr lang="zh-CN" altLang="en-US">
              <a:latin typeface="仿宋" panose="02010609060101010101" charset="-122"/>
              <a:ea typeface="仿宋" panose="02010609060101010101" charset="-122"/>
              <a:cs typeface="仿宋" panose="02010609060101010101" charset="-122"/>
            </a:endParaRPr>
          </a:p>
          <a:p>
            <a:pPr>
              <a:lnSpc>
                <a:spcPct val="150000"/>
              </a:lnSpc>
            </a:pPr>
            <a:r>
              <a:rPr lang="zh-CN" altLang="en-US" b="1">
                <a:latin typeface="仿宋" panose="02010609060101010101" charset="-122"/>
                <a:ea typeface="仿宋" panose="02010609060101010101" charset="-122"/>
                <a:cs typeface="仿宋" panose="02010609060101010101" charset="-122"/>
              </a:rPr>
              <a:t>四、代偿：</a:t>
            </a:r>
            <a:r>
              <a:rPr lang="zh-CN" altLang="en-US">
                <a:latin typeface="仿宋" panose="02010609060101010101" charset="-122"/>
                <a:ea typeface="仿宋" panose="02010609060101010101" charset="-122"/>
                <a:cs typeface="仿宋" panose="02010609060101010101" charset="-122"/>
              </a:rPr>
              <a:t>客户未按时履约，超过银行宽限期，银行向我公司出具《履行担保责任通知书》，我公司审批通过后代替客户偿还贷款，我公司担保责任解除，对客户享有追偿权。</a:t>
            </a:r>
            <a:endParaRPr lang="zh-CN" altLang="en-US">
              <a:latin typeface="仿宋" panose="02010609060101010101" charset="-122"/>
              <a:ea typeface="仿宋" panose="02010609060101010101" charset="-122"/>
              <a:cs typeface="仿宋" panose="02010609060101010101" charset="-122"/>
            </a:endParaRPr>
          </a:p>
          <a:p>
            <a:pPr>
              <a:lnSpc>
                <a:spcPct val="100000"/>
              </a:lnSpc>
            </a:pPr>
            <a:endParaRPr lang="zh-CN" altLang="en-US" sz="2000"/>
          </a:p>
          <a:p>
            <a:pPr>
              <a:lnSpc>
                <a:spcPct val="100000"/>
              </a:lnSpc>
            </a:pPr>
            <a:endParaRPr lang="zh-CN" altLang="en-US" sz="2000"/>
          </a:p>
          <a:p>
            <a:pPr>
              <a:lnSpc>
                <a:spcPct val="100000"/>
              </a:lnSpc>
            </a:pPr>
            <a:endParaRPr lang="zh-CN" altLang="en-US" sz="2000"/>
          </a:p>
          <a:p>
            <a:pPr>
              <a:lnSpc>
                <a:spcPct val="100000"/>
              </a:lnSpc>
            </a:pPr>
            <a:endParaRPr lang="zh-CN" altLang="en-US" sz="2000"/>
          </a:p>
          <a:p>
            <a:pPr>
              <a:lnSpc>
                <a:spcPct val="100000"/>
              </a:lnSpc>
            </a:pPr>
            <a:r>
              <a:rPr lang="en-US" altLang="zh-CN" sz="2000"/>
              <a:t>   </a:t>
            </a:r>
            <a:endParaRPr lang="zh-CN" altLang="en-US" sz="2000" dirty="0" smtClean="0">
              <a:sym typeface="+mn-ea"/>
            </a:endParaRPr>
          </a:p>
          <a:p>
            <a:pPr>
              <a:lnSpc>
                <a:spcPct val="100000"/>
              </a:lnSpc>
            </a:pPr>
            <a:endParaRPr lang="zh-CN" altLang="en-US" sz="2000"/>
          </a:p>
        </p:txBody>
      </p:sp>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p:txBody>
          <a:bodyPr/>
          <a:lstStyle/>
          <a:p>
            <a:r>
              <a:rPr lang="en-US" altLang="zh-CN" noProof="0" dirty="0">
                <a:sym typeface="+mn-lt"/>
              </a:rPr>
              <a:t>THANKS</a:t>
            </a:r>
            <a:endParaRPr lang="zh-CN" altLang="en-US" dirty="0"/>
          </a:p>
        </p:txBody>
      </p:sp>
      <p:pic>
        <p:nvPicPr>
          <p:cNvPr id="8" name="图片 7"/>
          <p:cNvPicPr>
            <a:picLocks noChangeAspect="1"/>
          </p:cNvPicPr>
          <p:nvPr>
            <p:custDataLst>
              <p:tags r:id="rId2"/>
            </p:custDataLst>
          </p:nvPr>
        </p:nvPicPr>
        <p:blipFill>
          <a:blip r:embed="rId3"/>
          <a:stretch>
            <a:fillRect/>
          </a:stretch>
        </p:blipFill>
        <p:spPr>
          <a:xfrm>
            <a:off x="0" y="0"/>
            <a:ext cx="1125855" cy="1125855"/>
          </a:xfrm>
          <a:prstGeom prst="rect">
            <a:avLst/>
          </a:prstGeom>
        </p:spPr>
      </p:pic>
      <p:sp>
        <p:nvSpPr>
          <p:cNvPr id="9" name="文本框 8"/>
          <p:cNvSpPr txBox="1"/>
          <p:nvPr>
            <p:custDataLst>
              <p:tags r:id="rId4"/>
            </p:custDataLst>
          </p:nvPr>
        </p:nvSpPr>
        <p:spPr>
          <a:xfrm>
            <a:off x="1190625" y="428625"/>
            <a:ext cx="6064250" cy="609600"/>
          </a:xfrm>
          <a:prstGeom prst="rect">
            <a:avLst/>
          </a:prstGeom>
          <a:noFill/>
          <a:ln>
            <a:noFill/>
            <a:prstDash val="sysDash"/>
          </a:ln>
        </p:spPr>
        <p:txBody>
          <a:bodyPr wrap="square" lIns="90170" rtlCol="0" anchor="ctr" anchorCtr="0">
            <a:noAutofit/>
            <a:scene3d>
              <a:camera prst="orthographicFront"/>
              <a:lightRig rig="threePt" dir="t"/>
            </a:scene3d>
          </a:bodyPr>
          <a:p>
            <a:pPr>
              <a:lnSpc>
                <a:spcPct val="120000"/>
              </a:lnSpc>
            </a:pPr>
            <a:r>
              <a:rPr lang="zh-CN" altLang="en-US" sz="2400" b="1"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黑龙江省农业融资担保有限责任公司</a:t>
            </a:r>
            <a:endParaRPr lang="zh-CN" altLang="en-US" sz="2400" b="1"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Tree>
    <p:custDataLst>
      <p:tags r:id="rId5"/>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5"/>
          <p:cNvSpPr/>
          <p:nvPr userDrawn="1">
            <p:custDataLst>
              <p:tags r:id="rId1"/>
            </p:custDataLst>
          </p:nvPr>
        </p:nvSpPr>
        <p:spPr>
          <a:xfrm rot="10800000" flipH="1">
            <a:off x="-1" y="-1"/>
            <a:ext cx="3309257" cy="6858001"/>
          </a:xfrm>
          <a:custGeom>
            <a:avLst/>
            <a:gdLst>
              <a:gd name="connsiteX0" fmla="*/ 0 w 3309257"/>
              <a:gd name="connsiteY0" fmla="*/ 6858001 h 6858001"/>
              <a:gd name="connsiteX1" fmla="*/ 3309257 w 3309257"/>
              <a:gd name="connsiteY1" fmla="*/ 6858001 h 6858001"/>
              <a:gd name="connsiteX2" fmla="*/ 1718889 w 3309257"/>
              <a:gd name="connsiteY2" fmla="*/ 0 h 6858001"/>
              <a:gd name="connsiteX3" fmla="*/ 0 w 3309257"/>
              <a:gd name="connsiteY3" fmla="*/ 0 h 6858001"/>
            </a:gdLst>
            <a:ahLst/>
            <a:cxnLst>
              <a:cxn ang="0">
                <a:pos x="connsiteX0" y="connsiteY0"/>
              </a:cxn>
              <a:cxn ang="0">
                <a:pos x="connsiteX1" y="connsiteY1"/>
              </a:cxn>
              <a:cxn ang="0">
                <a:pos x="connsiteX2" y="connsiteY2"/>
              </a:cxn>
              <a:cxn ang="0">
                <a:pos x="connsiteX3" y="connsiteY3"/>
              </a:cxn>
            </a:cxnLst>
            <a:rect l="l" t="t" r="r" b="b"/>
            <a:pathLst>
              <a:path w="3309257" h="6858001">
                <a:moveTo>
                  <a:pt x="0" y="6858001"/>
                </a:moveTo>
                <a:lnTo>
                  <a:pt x="3309257" y="6858001"/>
                </a:lnTo>
                <a:lnTo>
                  <a:pt x="1718889" y="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dirty="0"/>
          </a:p>
        </p:txBody>
      </p:sp>
      <p:sp>
        <p:nvSpPr>
          <p:cNvPr id="7" name="任意多边形: 形状 6"/>
          <p:cNvSpPr/>
          <p:nvPr userDrawn="1">
            <p:custDataLst>
              <p:tags r:id="rId2"/>
            </p:custDataLst>
          </p:nvPr>
        </p:nvSpPr>
        <p:spPr>
          <a:xfrm rot="11574254">
            <a:off x="2509618" y="-200140"/>
            <a:ext cx="971535" cy="7258276"/>
          </a:xfrm>
          <a:custGeom>
            <a:avLst/>
            <a:gdLst>
              <a:gd name="connsiteX0" fmla="*/ 0 w 971535"/>
              <a:gd name="connsiteY0" fmla="*/ 7258276 h 7258276"/>
              <a:gd name="connsiteX1" fmla="*/ 932891 w 971535"/>
              <a:gd name="connsiteY1" fmla="*/ 8853 h 7258276"/>
              <a:gd name="connsiteX2" fmla="*/ 971535 w 971535"/>
              <a:gd name="connsiteY2" fmla="*/ 0 h 7258276"/>
              <a:gd name="connsiteX3" fmla="*/ 971535 w 971535"/>
              <a:gd name="connsiteY3" fmla="*/ 7035689 h 7258276"/>
            </a:gdLst>
            <a:ahLst/>
            <a:cxnLst>
              <a:cxn ang="0">
                <a:pos x="connsiteX0" y="connsiteY0"/>
              </a:cxn>
              <a:cxn ang="0">
                <a:pos x="connsiteX1" y="connsiteY1"/>
              </a:cxn>
              <a:cxn ang="0">
                <a:pos x="connsiteX2" y="connsiteY2"/>
              </a:cxn>
              <a:cxn ang="0">
                <a:pos x="connsiteX3" y="connsiteY3"/>
              </a:cxn>
            </a:cxnLst>
            <a:rect l="l" t="t" r="r" b="b"/>
            <a:pathLst>
              <a:path w="971535" h="7258276">
                <a:moveTo>
                  <a:pt x="0" y="7258276"/>
                </a:moveTo>
                <a:lnTo>
                  <a:pt x="932891" y="8853"/>
                </a:lnTo>
                <a:lnTo>
                  <a:pt x="971535" y="0"/>
                </a:lnTo>
                <a:lnTo>
                  <a:pt x="971535" y="7035689"/>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8" name="任意多边形: 形状 7"/>
          <p:cNvSpPr/>
          <p:nvPr userDrawn="1">
            <p:custDataLst>
              <p:tags r:id="rId3"/>
            </p:custDataLst>
          </p:nvPr>
        </p:nvSpPr>
        <p:spPr>
          <a:xfrm>
            <a:off x="1743317" y="3937000"/>
            <a:ext cx="1393003" cy="2921000"/>
          </a:xfrm>
          <a:custGeom>
            <a:avLst/>
            <a:gdLst>
              <a:gd name="connsiteX0" fmla="*/ 1089482 w 1393003"/>
              <a:gd name="connsiteY0" fmla="*/ 0 h 2921000"/>
              <a:gd name="connsiteX1" fmla="*/ 1393003 w 1393003"/>
              <a:gd name="connsiteY1" fmla="*/ 2921000 h 2921000"/>
              <a:gd name="connsiteX2" fmla="*/ 0 w 1393003"/>
              <a:gd name="connsiteY2" fmla="*/ 2921000 h 2921000"/>
            </a:gdLst>
            <a:ahLst/>
            <a:cxnLst>
              <a:cxn ang="0">
                <a:pos x="connsiteX0" y="connsiteY0"/>
              </a:cxn>
              <a:cxn ang="0">
                <a:pos x="connsiteX1" y="connsiteY1"/>
              </a:cxn>
              <a:cxn ang="0">
                <a:pos x="connsiteX2" y="connsiteY2"/>
              </a:cxn>
            </a:cxnLst>
            <a:rect l="l" t="t" r="r" b="b"/>
            <a:pathLst>
              <a:path w="1393003" h="2921000">
                <a:moveTo>
                  <a:pt x="1089482" y="0"/>
                </a:moveTo>
                <a:lnTo>
                  <a:pt x="1393003" y="2921000"/>
                </a:lnTo>
                <a:lnTo>
                  <a:pt x="0" y="292100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3" name="文本框 2"/>
          <p:cNvSpPr txBox="1"/>
          <p:nvPr>
            <p:custDataLst>
              <p:tags r:id="rId4"/>
            </p:custDataLst>
          </p:nvPr>
        </p:nvSpPr>
        <p:spPr>
          <a:xfrm>
            <a:off x="582295" y="457200"/>
            <a:ext cx="1402080" cy="829945"/>
          </a:xfrm>
          <a:prstGeom prst="rect">
            <a:avLst/>
          </a:prstGeom>
          <a:noFill/>
        </p:spPr>
        <p:txBody>
          <a:bodyPr wrap="square" rtlCol="0">
            <a:normAutofit/>
          </a:bodyPr>
          <a:lstStyle/>
          <a:p>
            <a:r>
              <a:rPr lang="zh-CN" altLang="en-US" sz="4800" dirty="0">
                <a:solidFill>
                  <a:schemeClr val="bg1"/>
                </a:solidFill>
                <a:uFillTx/>
                <a:latin typeface="Arial" panose="020B0604020202020204" pitchFamily="34" charset="0"/>
                <a:ea typeface="汉仪旗黑-85S" panose="00020600040101010101" pitchFamily="18" charset="-122"/>
              </a:rPr>
              <a:t>目录</a:t>
            </a:r>
            <a:endParaRPr lang="zh-CN" altLang="en-US" sz="4800" dirty="0">
              <a:solidFill>
                <a:schemeClr val="bg1"/>
              </a:solidFill>
              <a:uFillTx/>
              <a:latin typeface="Arial" panose="020B0604020202020204" pitchFamily="34" charset="0"/>
              <a:ea typeface="汉仪旗黑-85S" panose="00020600040101010101" pitchFamily="18" charset="-122"/>
            </a:endParaRPr>
          </a:p>
        </p:txBody>
      </p:sp>
      <p:sp>
        <p:nvSpPr>
          <p:cNvPr id="34" name="任意多边形: 形状 33"/>
          <p:cNvSpPr/>
          <p:nvPr>
            <p:custDataLst>
              <p:tags r:id="rId5"/>
            </p:custDataLst>
          </p:nvPr>
        </p:nvSpPr>
        <p:spPr>
          <a:xfrm rot="697528">
            <a:off x="5760720" y="253365"/>
            <a:ext cx="247650" cy="347980"/>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20000"/>
          </a:bodyPr>
          <a:lstStyle/>
          <a:p>
            <a:pPr algn="ctr"/>
            <a:endParaRPr lang="zh-CN" altLang="en-US">
              <a:solidFill>
                <a:schemeClr val="tx1">
                  <a:lumMod val="85000"/>
                  <a:lumOff val="15000"/>
                </a:schemeClr>
              </a:solidFill>
            </a:endParaRPr>
          </a:p>
        </p:txBody>
      </p:sp>
      <p:sp>
        <p:nvSpPr>
          <p:cNvPr id="35" name="等腰三角形 34"/>
          <p:cNvSpPr/>
          <p:nvPr>
            <p:custDataLst>
              <p:tags r:id="rId6"/>
            </p:custDataLst>
          </p:nvPr>
        </p:nvSpPr>
        <p:spPr>
          <a:xfrm>
            <a:off x="5822950" y="280670"/>
            <a:ext cx="217805" cy="2921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algn="ctr"/>
            <a:endParaRPr lang="zh-CN" altLang="en-US" dirty="0">
              <a:solidFill>
                <a:schemeClr val="tx1">
                  <a:lumMod val="85000"/>
                  <a:lumOff val="15000"/>
                </a:schemeClr>
              </a:solidFill>
            </a:endParaRPr>
          </a:p>
        </p:txBody>
      </p:sp>
      <p:sp>
        <p:nvSpPr>
          <p:cNvPr id="37" name="任意多边形: 形状 36"/>
          <p:cNvSpPr/>
          <p:nvPr>
            <p:custDataLst>
              <p:tags r:id="rId7"/>
            </p:custDataLst>
          </p:nvPr>
        </p:nvSpPr>
        <p:spPr>
          <a:xfrm rot="697528">
            <a:off x="5764530" y="938530"/>
            <a:ext cx="247650" cy="347980"/>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20000"/>
          </a:bodyPr>
          <a:lstStyle/>
          <a:p>
            <a:pPr algn="ctr"/>
            <a:endParaRPr lang="zh-CN" altLang="en-US" dirty="0">
              <a:solidFill>
                <a:schemeClr val="tx1">
                  <a:lumMod val="85000"/>
                  <a:lumOff val="15000"/>
                </a:schemeClr>
              </a:solidFill>
            </a:endParaRPr>
          </a:p>
        </p:txBody>
      </p:sp>
      <p:sp>
        <p:nvSpPr>
          <p:cNvPr id="38" name="等腰三角形 37"/>
          <p:cNvSpPr/>
          <p:nvPr>
            <p:custDataLst>
              <p:tags r:id="rId8"/>
            </p:custDataLst>
          </p:nvPr>
        </p:nvSpPr>
        <p:spPr>
          <a:xfrm>
            <a:off x="5826760" y="965835"/>
            <a:ext cx="217805" cy="2921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algn="ctr"/>
            <a:endParaRPr lang="zh-CN" altLang="en-US">
              <a:solidFill>
                <a:schemeClr val="tx1">
                  <a:lumMod val="85000"/>
                  <a:lumOff val="15000"/>
                </a:schemeClr>
              </a:solidFill>
            </a:endParaRPr>
          </a:p>
        </p:txBody>
      </p:sp>
      <p:sp>
        <p:nvSpPr>
          <p:cNvPr id="40" name="任意多边形: 形状 39"/>
          <p:cNvSpPr/>
          <p:nvPr>
            <p:custDataLst>
              <p:tags r:id="rId9"/>
            </p:custDataLst>
          </p:nvPr>
        </p:nvSpPr>
        <p:spPr>
          <a:xfrm rot="697528">
            <a:off x="5764530" y="2307590"/>
            <a:ext cx="247650" cy="347980"/>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20000"/>
          </a:bodyPr>
          <a:lstStyle/>
          <a:p>
            <a:pPr algn="ctr"/>
            <a:endParaRPr lang="zh-CN" altLang="en-US" dirty="0">
              <a:solidFill>
                <a:schemeClr val="tx1">
                  <a:lumMod val="85000"/>
                  <a:lumOff val="15000"/>
                </a:schemeClr>
              </a:solidFill>
            </a:endParaRPr>
          </a:p>
        </p:txBody>
      </p:sp>
      <p:sp>
        <p:nvSpPr>
          <p:cNvPr id="41" name="等腰三角形 40"/>
          <p:cNvSpPr/>
          <p:nvPr>
            <p:custDataLst>
              <p:tags r:id="rId10"/>
            </p:custDataLst>
          </p:nvPr>
        </p:nvSpPr>
        <p:spPr>
          <a:xfrm>
            <a:off x="5826760" y="2334895"/>
            <a:ext cx="217805" cy="2921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algn="ctr"/>
            <a:endParaRPr lang="zh-CN" altLang="en-US">
              <a:solidFill>
                <a:schemeClr val="tx1">
                  <a:lumMod val="85000"/>
                  <a:lumOff val="15000"/>
                </a:schemeClr>
              </a:solidFill>
            </a:endParaRPr>
          </a:p>
        </p:txBody>
      </p:sp>
      <p:sp>
        <p:nvSpPr>
          <p:cNvPr id="43" name="任意多边形: 形状 42"/>
          <p:cNvSpPr/>
          <p:nvPr>
            <p:custDataLst>
              <p:tags r:id="rId11"/>
            </p:custDataLst>
          </p:nvPr>
        </p:nvSpPr>
        <p:spPr>
          <a:xfrm rot="697528">
            <a:off x="5760720" y="6437630"/>
            <a:ext cx="247650" cy="347980"/>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20000"/>
          </a:bodyPr>
          <a:lstStyle/>
          <a:p>
            <a:pPr algn="ctr"/>
            <a:endParaRPr lang="zh-CN" altLang="en-US" dirty="0">
              <a:solidFill>
                <a:schemeClr val="tx1">
                  <a:lumMod val="85000"/>
                  <a:lumOff val="15000"/>
                </a:schemeClr>
              </a:solidFill>
            </a:endParaRPr>
          </a:p>
        </p:txBody>
      </p:sp>
      <p:sp>
        <p:nvSpPr>
          <p:cNvPr id="44" name="等腰三角形 43"/>
          <p:cNvSpPr/>
          <p:nvPr>
            <p:custDataLst>
              <p:tags r:id="rId12"/>
            </p:custDataLst>
          </p:nvPr>
        </p:nvSpPr>
        <p:spPr>
          <a:xfrm>
            <a:off x="5822950" y="6464935"/>
            <a:ext cx="217805" cy="2921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algn="ctr"/>
            <a:endParaRPr lang="zh-CN" altLang="en-US">
              <a:solidFill>
                <a:schemeClr val="tx1">
                  <a:lumMod val="85000"/>
                  <a:lumOff val="15000"/>
                </a:schemeClr>
              </a:solidFill>
            </a:endParaRPr>
          </a:p>
        </p:txBody>
      </p:sp>
      <p:sp>
        <p:nvSpPr>
          <p:cNvPr id="63" name="任意多边形: 形状 62"/>
          <p:cNvSpPr/>
          <p:nvPr>
            <p:custDataLst>
              <p:tags r:id="rId13"/>
            </p:custDataLst>
          </p:nvPr>
        </p:nvSpPr>
        <p:spPr>
          <a:xfrm rot="697528">
            <a:off x="5764530" y="3680460"/>
            <a:ext cx="247650" cy="347980"/>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20000"/>
          </a:bodyPr>
          <a:lstStyle/>
          <a:p>
            <a:pPr algn="ctr"/>
            <a:endParaRPr lang="zh-CN" altLang="en-US">
              <a:solidFill>
                <a:schemeClr val="tx1">
                  <a:lumMod val="85000"/>
                  <a:lumOff val="15000"/>
                </a:schemeClr>
              </a:solidFill>
            </a:endParaRPr>
          </a:p>
        </p:txBody>
      </p:sp>
      <p:sp>
        <p:nvSpPr>
          <p:cNvPr id="64" name="等腰三角形 63"/>
          <p:cNvSpPr/>
          <p:nvPr>
            <p:custDataLst>
              <p:tags r:id="rId14"/>
            </p:custDataLst>
          </p:nvPr>
        </p:nvSpPr>
        <p:spPr>
          <a:xfrm>
            <a:off x="5826760" y="3707765"/>
            <a:ext cx="217805" cy="2921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algn="ctr"/>
            <a:endParaRPr lang="zh-CN" altLang="en-US">
              <a:solidFill>
                <a:schemeClr val="tx1">
                  <a:lumMod val="85000"/>
                  <a:lumOff val="15000"/>
                </a:schemeClr>
              </a:solidFill>
            </a:endParaRPr>
          </a:p>
        </p:txBody>
      </p:sp>
      <p:sp>
        <p:nvSpPr>
          <p:cNvPr id="13" name="文本框 12"/>
          <p:cNvSpPr txBox="1"/>
          <p:nvPr>
            <p:custDataLst>
              <p:tags r:id="rId15"/>
            </p:custDataLst>
          </p:nvPr>
        </p:nvSpPr>
        <p:spPr>
          <a:xfrm>
            <a:off x="6343015" y="241935"/>
            <a:ext cx="2879725" cy="381000"/>
          </a:xfrm>
          <a:prstGeom prst="rect">
            <a:avLst/>
          </a:prstGeom>
          <a:noFill/>
        </p:spPr>
        <p:txBody>
          <a:bodyPr wrap="square" rtlCol="0" anchor="ctr">
            <a:noAutofit/>
          </a:bodyPr>
          <a:lstStyle/>
          <a:p>
            <a:r>
              <a:rPr lang="zh-CN" altLang="en-US" sz="2000" b="1" spc="150">
                <a:solidFill>
                  <a:schemeClr val="tx1">
                    <a:lumMod val="85000"/>
                    <a:lumOff val="15000"/>
                  </a:schemeClr>
                </a:solidFill>
                <a:latin typeface="+mj-ea"/>
                <a:ea typeface="+mj-ea"/>
                <a:cs typeface="微软雅黑" panose="020B0503020204020204" charset="-122"/>
                <a:sym typeface="+mn-lt"/>
              </a:rPr>
              <a:t>担保概述</a:t>
            </a:r>
            <a:endParaRPr lang="zh-CN" altLang="en-US" sz="2000" b="1" spc="150">
              <a:solidFill>
                <a:schemeClr val="tx1">
                  <a:lumMod val="85000"/>
                  <a:lumOff val="15000"/>
                </a:schemeClr>
              </a:solidFill>
              <a:latin typeface="+mj-ea"/>
              <a:ea typeface="+mj-ea"/>
              <a:cs typeface="微软雅黑" panose="020B0503020204020204" charset="-122"/>
              <a:sym typeface="+mn-lt"/>
            </a:endParaRPr>
          </a:p>
        </p:txBody>
      </p:sp>
      <p:sp>
        <p:nvSpPr>
          <p:cNvPr id="36" name="任意多边形: 形状 35"/>
          <p:cNvSpPr/>
          <p:nvPr>
            <p:custDataLst>
              <p:tags r:id="rId16"/>
            </p:custDataLst>
          </p:nvPr>
        </p:nvSpPr>
        <p:spPr>
          <a:xfrm rot="697528">
            <a:off x="5764530" y="5747385"/>
            <a:ext cx="247650" cy="347980"/>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20000"/>
          </a:bodyPr>
          <a:lstStyle/>
          <a:p>
            <a:pPr algn="ctr"/>
            <a:endParaRPr lang="zh-CN" altLang="en-US">
              <a:solidFill>
                <a:schemeClr val="tx1">
                  <a:lumMod val="85000"/>
                  <a:lumOff val="15000"/>
                </a:schemeClr>
              </a:solidFill>
            </a:endParaRPr>
          </a:p>
        </p:txBody>
      </p:sp>
      <p:sp>
        <p:nvSpPr>
          <p:cNvPr id="39" name="等腰三角形 38"/>
          <p:cNvSpPr/>
          <p:nvPr>
            <p:custDataLst>
              <p:tags r:id="rId17"/>
            </p:custDataLst>
          </p:nvPr>
        </p:nvSpPr>
        <p:spPr>
          <a:xfrm>
            <a:off x="5826760" y="5774690"/>
            <a:ext cx="217805" cy="2921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algn="ctr"/>
            <a:endParaRPr lang="zh-CN" altLang="en-US">
              <a:solidFill>
                <a:schemeClr val="tx1">
                  <a:lumMod val="85000"/>
                  <a:lumOff val="15000"/>
                </a:schemeClr>
              </a:solidFill>
            </a:endParaRPr>
          </a:p>
        </p:txBody>
      </p:sp>
      <p:sp>
        <p:nvSpPr>
          <p:cNvPr id="94" name="任意多边形: 形状 36"/>
          <p:cNvSpPr/>
          <p:nvPr>
            <p:custDataLst>
              <p:tags r:id="rId18"/>
            </p:custDataLst>
          </p:nvPr>
        </p:nvSpPr>
        <p:spPr>
          <a:xfrm rot="697528">
            <a:off x="5764530" y="1622425"/>
            <a:ext cx="247650" cy="347980"/>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20000"/>
          </a:bodyPr>
          <a:p>
            <a:pPr algn="ctr"/>
            <a:endParaRPr lang="zh-CN" altLang="en-US" dirty="0">
              <a:solidFill>
                <a:schemeClr val="tx1">
                  <a:lumMod val="85000"/>
                  <a:lumOff val="15000"/>
                </a:schemeClr>
              </a:solidFill>
            </a:endParaRPr>
          </a:p>
        </p:txBody>
      </p:sp>
      <p:sp>
        <p:nvSpPr>
          <p:cNvPr id="95" name="等腰三角形 94"/>
          <p:cNvSpPr/>
          <p:nvPr>
            <p:custDataLst>
              <p:tags r:id="rId19"/>
            </p:custDataLst>
          </p:nvPr>
        </p:nvSpPr>
        <p:spPr>
          <a:xfrm>
            <a:off x="5826760" y="1649730"/>
            <a:ext cx="217805" cy="2921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p>
            <a:pPr algn="ctr"/>
            <a:endParaRPr lang="zh-CN" altLang="en-US">
              <a:solidFill>
                <a:schemeClr val="tx1">
                  <a:lumMod val="85000"/>
                  <a:lumOff val="15000"/>
                </a:schemeClr>
              </a:solidFill>
            </a:endParaRPr>
          </a:p>
        </p:txBody>
      </p:sp>
      <p:sp>
        <p:nvSpPr>
          <p:cNvPr id="96" name="任意多边形: 形状 39"/>
          <p:cNvSpPr/>
          <p:nvPr>
            <p:custDataLst>
              <p:tags r:id="rId20"/>
            </p:custDataLst>
          </p:nvPr>
        </p:nvSpPr>
        <p:spPr>
          <a:xfrm rot="697528">
            <a:off x="5764530" y="2994025"/>
            <a:ext cx="247650" cy="347980"/>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20000"/>
          </a:bodyPr>
          <a:p>
            <a:pPr algn="ctr"/>
            <a:endParaRPr lang="zh-CN" altLang="en-US" dirty="0">
              <a:solidFill>
                <a:schemeClr val="tx1">
                  <a:lumMod val="85000"/>
                  <a:lumOff val="15000"/>
                </a:schemeClr>
              </a:solidFill>
            </a:endParaRPr>
          </a:p>
        </p:txBody>
      </p:sp>
      <p:sp>
        <p:nvSpPr>
          <p:cNvPr id="97" name="等腰三角形 96"/>
          <p:cNvSpPr/>
          <p:nvPr>
            <p:custDataLst>
              <p:tags r:id="rId21"/>
            </p:custDataLst>
          </p:nvPr>
        </p:nvSpPr>
        <p:spPr>
          <a:xfrm>
            <a:off x="5826760" y="3021330"/>
            <a:ext cx="217805" cy="2921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p>
            <a:pPr algn="ctr"/>
            <a:endParaRPr lang="zh-CN" altLang="en-US">
              <a:solidFill>
                <a:schemeClr val="tx1">
                  <a:lumMod val="85000"/>
                  <a:lumOff val="15000"/>
                </a:schemeClr>
              </a:solidFill>
            </a:endParaRPr>
          </a:p>
        </p:txBody>
      </p:sp>
      <p:sp>
        <p:nvSpPr>
          <p:cNvPr id="100" name="任意多边形: 形状 39"/>
          <p:cNvSpPr/>
          <p:nvPr>
            <p:custDataLst>
              <p:tags r:id="rId22"/>
            </p:custDataLst>
          </p:nvPr>
        </p:nvSpPr>
        <p:spPr>
          <a:xfrm rot="697528">
            <a:off x="5764530" y="4368165"/>
            <a:ext cx="247650" cy="347980"/>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20000"/>
          </a:bodyPr>
          <a:p>
            <a:pPr algn="ctr"/>
            <a:endParaRPr lang="zh-CN" altLang="en-US" dirty="0">
              <a:solidFill>
                <a:schemeClr val="tx1">
                  <a:lumMod val="85000"/>
                  <a:lumOff val="15000"/>
                </a:schemeClr>
              </a:solidFill>
            </a:endParaRPr>
          </a:p>
        </p:txBody>
      </p:sp>
      <p:sp>
        <p:nvSpPr>
          <p:cNvPr id="101" name="等腰三角形 100"/>
          <p:cNvSpPr/>
          <p:nvPr>
            <p:custDataLst>
              <p:tags r:id="rId23"/>
            </p:custDataLst>
          </p:nvPr>
        </p:nvSpPr>
        <p:spPr>
          <a:xfrm>
            <a:off x="5826760" y="4395470"/>
            <a:ext cx="217805" cy="2921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p>
            <a:pPr algn="ctr"/>
            <a:endParaRPr lang="zh-CN" altLang="en-US">
              <a:solidFill>
                <a:schemeClr val="tx1">
                  <a:lumMod val="85000"/>
                  <a:lumOff val="15000"/>
                </a:schemeClr>
              </a:solidFill>
            </a:endParaRPr>
          </a:p>
        </p:txBody>
      </p:sp>
      <p:sp>
        <p:nvSpPr>
          <p:cNvPr id="102" name="任意多边形: 形状 42"/>
          <p:cNvSpPr/>
          <p:nvPr>
            <p:custDataLst>
              <p:tags r:id="rId24"/>
            </p:custDataLst>
          </p:nvPr>
        </p:nvSpPr>
        <p:spPr>
          <a:xfrm rot="697528">
            <a:off x="5764530" y="5057140"/>
            <a:ext cx="247650" cy="347980"/>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20000"/>
          </a:bodyPr>
          <a:p>
            <a:pPr algn="ctr"/>
            <a:endParaRPr lang="zh-CN" altLang="en-US" dirty="0">
              <a:solidFill>
                <a:schemeClr val="tx1">
                  <a:lumMod val="85000"/>
                  <a:lumOff val="15000"/>
                </a:schemeClr>
              </a:solidFill>
            </a:endParaRPr>
          </a:p>
        </p:txBody>
      </p:sp>
      <p:sp>
        <p:nvSpPr>
          <p:cNvPr id="103" name="等腰三角形 102"/>
          <p:cNvSpPr/>
          <p:nvPr>
            <p:custDataLst>
              <p:tags r:id="rId25"/>
            </p:custDataLst>
          </p:nvPr>
        </p:nvSpPr>
        <p:spPr>
          <a:xfrm>
            <a:off x="5826760" y="5084445"/>
            <a:ext cx="217805" cy="2921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p>
            <a:pPr algn="ctr"/>
            <a:endParaRPr lang="zh-CN" altLang="en-US">
              <a:solidFill>
                <a:schemeClr val="tx1">
                  <a:lumMod val="85000"/>
                  <a:lumOff val="15000"/>
                </a:schemeClr>
              </a:solidFill>
            </a:endParaRPr>
          </a:p>
        </p:txBody>
      </p:sp>
      <p:sp>
        <p:nvSpPr>
          <p:cNvPr id="104" name="文本框 103"/>
          <p:cNvSpPr txBox="1"/>
          <p:nvPr>
            <p:custDataLst>
              <p:tags r:id="rId26"/>
            </p:custDataLst>
          </p:nvPr>
        </p:nvSpPr>
        <p:spPr>
          <a:xfrm>
            <a:off x="6343015" y="916940"/>
            <a:ext cx="2879725" cy="381000"/>
          </a:xfrm>
          <a:prstGeom prst="rect">
            <a:avLst/>
          </a:prstGeom>
          <a:noFill/>
        </p:spPr>
        <p:txBody>
          <a:bodyPr wrap="square" rtlCol="0" anchor="ctr">
            <a:noAutofit/>
          </a:bodyPr>
          <a:p>
            <a:r>
              <a:rPr lang="zh-CN" altLang="en-US" sz="2000" b="1" spc="150">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lt"/>
              </a:rPr>
              <a:t>担保及反担保方式</a:t>
            </a:r>
            <a:endParaRPr lang="zh-CN" altLang="en-US" sz="2000" b="1" spc="150">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lt"/>
            </a:endParaRPr>
          </a:p>
        </p:txBody>
      </p:sp>
      <p:sp>
        <p:nvSpPr>
          <p:cNvPr id="105" name="文本框 104"/>
          <p:cNvSpPr txBox="1"/>
          <p:nvPr>
            <p:custDataLst>
              <p:tags r:id="rId27"/>
            </p:custDataLst>
          </p:nvPr>
        </p:nvSpPr>
        <p:spPr>
          <a:xfrm>
            <a:off x="6343015" y="1591945"/>
            <a:ext cx="3155315" cy="381000"/>
          </a:xfrm>
          <a:prstGeom prst="rect">
            <a:avLst/>
          </a:prstGeom>
          <a:noFill/>
        </p:spPr>
        <p:txBody>
          <a:bodyPr wrap="square" rtlCol="0" anchor="ctr">
            <a:noAutofit/>
          </a:bodyPr>
          <a:p>
            <a:r>
              <a:rPr lang="zh-CN" altLang="en-US" sz="2000" b="1" spc="150">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lt"/>
              </a:rPr>
              <a:t>担保业务基本操作流程</a:t>
            </a:r>
            <a:endParaRPr lang="zh-CN" altLang="en-US" sz="2000" b="1" spc="150">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lt"/>
            </a:endParaRPr>
          </a:p>
        </p:txBody>
      </p:sp>
      <p:sp>
        <p:nvSpPr>
          <p:cNvPr id="106" name="文本框 105"/>
          <p:cNvSpPr txBox="1"/>
          <p:nvPr>
            <p:custDataLst>
              <p:tags r:id="rId28"/>
            </p:custDataLst>
          </p:nvPr>
        </p:nvSpPr>
        <p:spPr>
          <a:xfrm>
            <a:off x="6343015" y="2266950"/>
            <a:ext cx="2879725" cy="381000"/>
          </a:xfrm>
          <a:prstGeom prst="rect">
            <a:avLst/>
          </a:prstGeom>
          <a:noFill/>
        </p:spPr>
        <p:txBody>
          <a:bodyPr wrap="square" rtlCol="0" anchor="ctr">
            <a:noAutofit/>
          </a:bodyPr>
          <a:p>
            <a:r>
              <a:rPr lang="zh-CN" altLang="en-US" sz="2000" b="1" spc="150">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lt"/>
              </a:rPr>
              <a:t>项目受理</a:t>
            </a:r>
            <a:endParaRPr lang="zh-CN" altLang="en-US" sz="2000" b="1" spc="150">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lt"/>
            </a:endParaRPr>
          </a:p>
        </p:txBody>
      </p:sp>
      <p:sp>
        <p:nvSpPr>
          <p:cNvPr id="107" name="文本框 106"/>
          <p:cNvSpPr txBox="1"/>
          <p:nvPr>
            <p:custDataLst>
              <p:tags r:id="rId29"/>
            </p:custDataLst>
          </p:nvPr>
        </p:nvSpPr>
        <p:spPr>
          <a:xfrm>
            <a:off x="6343015" y="2983865"/>
            <a:ext cx="2879725" cy="381000"/>
          </a:xfrm>
          <a:prstGeom prst="rect">
            <a:avLst/>
          </a:prstGeom>
          <a:noFill/>
        </p:spPr>
        <p:txBody>
          <a:bodyPr wrap="square" rtlCol="0" anchor="ctr">
            <a:noAutofit/>
          </a:bodyPr>
          <a:p>
            <a:r>
              <a:rPr lang="zh-CN" altLang="en-US" sz="2000" b="1" spc="150">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lt"/>
              </a:rPr>
              <a:t>尽职调查</a:t>
            </a:r>
            <a:endParaRPr lang="zh-CN" altLang="en-US" sz="2000" b="1" spc="150">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lt"/>
            </a:endParaRPr>
          </a:p>
        </p:txBody>
      </p:sp>
      <p:sp>
        <p:nvSpPr>
          <p:cNvPr id="108" name="文本框 107"/>
          <p:cNvSpPr txBox="1"/>
          <p:nvPr>
            <p:custDataLst>
              <p:tags r:id="rId30"/>
            </p:custDataLst>
          </p:nvPr>
        </p:nvSpPr>
        <p:spPr>
          <a:xfrm>
            <a:off x="6343015" y="3662680"/>
            <a:ext cx="2879725" cy="381000"/>
          </a:xfrm>
          <a:prstGeom prst="rect">
            <a:avLst/>
          </a:prstGeom>
          <a:noFill/>
        </p:spPr>
        <p:txBody>
          <a:bodyPr wrap="square" rtlCol="0" anchor="ctr">
            <a:noAutofit/>
          </a:bodyPr>
          <a:p>
            <a:r>
              <a:rPr lang="zh-CN" altLang="en-US" sz="2000" b="1" spc="150">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lt"/>
              </a:rPr>
              <a:t>风险审查</a:t>
            </a:r>
            <a:endParaRPr lang="zh-CN" altLang="en-US" sz="2000" b="1" spc="150">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lt"/>
            </a:endParaRPr>
          </a:p>
        </p:txBody>
      </p:sp>
      <p:sp>
        <p:nvSpPr>
          <p:cNvPr id="109" name="文本框 108"/>
          <p:cNvSpPr txBox="1"/>
          <p:nvPr>
            <p:custDataLst>
              <p:tags r:id="rId31"/>
            </p:custDataLst>
          </p:nvPr>
        </p:nvSpPr>
        <p:spPr>
          <a:xfrm>
            <a:off x="6343015" y="4341495"/>
            <a:ext cx="2879725" cy="381000"/>
          </a:xfrm>
          <a:prstGeom prst="rect">
            <a:avLst/>
          </a:prstGeom>
          <a:noFill/>
        </p:spPr>
        <p:txBody>
          <a:bodyPr wrap="square" rtlCol="0" anchor="ctr">
            <a:noAutofit/>
          </a:bodyPr>
          <a:p>
            <a:r>
              <a:rPr lang="zh-CN" altLang="en-US" sz="2000" b="1" spc="150">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lt"/>
              </a:rPr>
              <a:t>审批决策</a:t>
            </a:r>
            <a:endParaRPr lang="zh-CN" altLang="en-US" sz="2000" b="1" spc="150">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lt"/>
            </a:endParaRPr>
          </a:p>
        </p:txBody>
      </p:sp>
      <p:sp>
        <p:nvSpPr>
          <p:cNvPr id="110" name="文本框 109"/>
          <p:cNvSpPr txBox="1"/>
          <p:nvPr>
            <p:custDataLst>
              <p:tags r:id="rId32"/>
            </p:custDataLst>
          </p:nvPr>
        </p:nvSpPr>
        <p:spPr>
          <a:xfrm>
            <a:off x="6343015" y="5050790"/>
            <a:ext cx="2879725" cy="381000"/>
          </a:xfrm>
          <a:prstGeom prst="rect">
            <a:avLst/>
          </a:prstGeom>
          <a:noFill/>
        </p:spPr>
        <p:txBody>
          <a:bodyPr wrap="square" rtlCol="0" anchor="ctr">
            <a:noAutofit/>
          </a:bodyPr>
          <a:p>
            <a:r>
              <a:rPr lang="zh-CN" altLang="en-US" sz="2000" b="1" spc="150">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lt"/>
              </a:rPr>
              <a:t>签约放款</a:t>
            </a:r>
            <a:endParaRPr lang="zh-CN" altLang="en-US" sz="2000" b="1" spc="150">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lt"/>
            </a:endParaRPr>
          </a:p>
        </p:txBody>
      </p:sp>
      <p:sp>
        <p:nvSpPr>
          <p:cNvPr id="111" name="文本框 110"/>
          <p:cNvSpPr txBox="1"/>
          <p:nvPr>
            <p:custDataLst>
              <p:tags r:id="rId33"/>
            </p:custDataLst>
          </p:nvPr>
        </p:nvSpPr>
        <p:spPr>
          <a:xfrm>
            <a:off x="6343015" y="5699125"/>
            <a:ext cx="2879725" cy="381000"/>
          </a:xfrm>
          <a:prstGeom prst="rect">
            <a:avLst/>
          </a:prstGeom>
          <a:noFill/>
        </p:spPr>
        <p:txBody>
          <a:bodyPr wrap="square" rtlCol="0" anchor="ctr">
            <a:noAutofit/>
          </a:bodyPr>
          <a:p>
            <a:r>
              <a:rPr lang="zh-CN" altLang="en-US" sz="2000" b="1" spc="150">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lt"/>
              </a:rPr>
              <a:t>保后监管</a:t>
            </a:r>
            <a:endParaRPr lang="zh-CN" altLang="en-US" sz="2000" b="1" spc="150">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lt"/>
            </a:endParaRPr>
          </a:p>
        </p:txBody>
      </p:sp>
      <p:sp>
        <p:nvSpPr>
          <p:cNvPr id="113" name="文本框 112"/>
          <p:cNvSpPr txBox="1"/>
          <p:nvPr>
            <p:custDataLst>
              <p:tags r:id="rId34"/>
            </p:custDataLst>
          </p:nvPr>
        </p:nvSpPr>
        <p:spPr>
          <a:xfrm>
            <a:off x="6343015" y="6375400"/>
            <a:ext cx="2879725" cy="381000"/>
          </a:xfrm>
          <a:prstGeom prst="rect">
            <a:avLst/>
          </a:prstGeom>
          <a:noFill/>
        </p:spPr>
        <p:txBody>
          <a:bodyPr wrap="square" rtlCol="0" anchor="ctr">
            <a:noAutofit/>
          </a:bodyPr>
          <a:p>
            <a:r>
              <a:rPr lang="zh-CN" altLang="en-US" sz="2000" b="1" spc="150">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lt"/>
              </a:rPr>
              <a:t>到期管理</a:t>
            </a:r>
            <a:endParaRPr lang="zh-CN" altLang="en-US" sz="2000" b="1" spc="150">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lt"/>
            </a:endParaRPr>
          </a:p>
        </p:txBody>
      </p:sp>
    </p:spTree>
    <p:custDataLst>
      <p:tags r:id="rId3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cxnSp>
        <p:nvCxnSpPr>
          <p:cNvPr id="13" name="直接连接符 12"/>
          <p:cNvCxnSpPr>
            <a:stCxn id="8" idx="7"/>
            <a:endCxn id="7" idx="3"/>
          </p:cNvCxnSpPr>
          <p:nvPr>
            <p:custDataLst>
              <p:tags r:id="rId1"/>
            </p:custDataLst>
          </p:nvPr>
        </p:nvCxnSpPr>
        <p:spPr>
          <a:xfrm flipV="1">
            <a:off x="7389985" y="3007667"/>
            <a:ext cx="699770" cy="792480"/>
          </a:xfrm>
          <a:prstGeom prst="line">
            <a:avLst/>
          </a:prstGeom>
          <a:ln w="22225">
            <a:gradFill>
              <a:gsLst>
                <a:gs pos="0">
                  <a:srgbClr val="376FFF"/>
                </a:gs>
                <a:gs pos="100000">
                  <a:srgbClr val="376FFF">
                    <a:lumMod val="20000"/>
                    <a:lumOff val="80000"/>
                    <a:alpha val="50000"/>
                  </a:srgbClr>
                </a:gs>
              </a:gsLst>
              <a:lin ang="5400000" scaled="1"/>
            </a:gradFill>
            <a:headEnd type="triangle" w="med" len="med"/>
          </a:ln>
        </p:spPr>
        <p:style>
          <a:lnRef idx="1">
            <a:srgbClr val="376FFF"/>
          </a:lnRef>
          <a:fillRef idx="0">
            <a:srgbClr val="376FFF"/>
          </a:fillRef>
          <a:effectRef idx="0">
            <a:srgbClr val="376FFF"/>
          </a:effectRef>
          <a:fontRef idx="minor">
            <a:srgbClr val="000000"/>
          </a:fontRef>
        </p:style>
      </p:cxnSp>
      <p:cxnSp>
        <p:nvCxnSpPr>
          <p:cNvPr id="15" name="直接连接符 14"/>
          <p:cNvCxnSpPr/>
          <p:nvPr>
            <p:custDataLst>
              <p:tags r:id="rId2"/>
            </p:custDataLst>
          </p:nvPr>
        </p:nvCxnSpPr>
        <p:spPr>
          <a:xfrm>
            <a:off x="7751211" y="4570700"/>
            <a:ext cx="2436108" cy="0"/>
          </a:xfrm>
          <a:prstGeom prst="line">
            <a:avLst/>
          </a:prstGeom>
          <a:ln w="22225">
            <a:gradFill>
              <a:gsLst>
                <a:gs pos="0">
                  <a:srgbClr val="376FFF"/>
                </a:gs>
                <a:gs pos="100000">
                  <a:srgbClr val="376FFF">
                    <a:lumMod val="20000"/>
                    <a:lumOff val="80000"/>
                    <a:alpha val="50000"/>
                  </a:srgbClr>
                </a:gs>
              </a:gsLst>
              <a:lin ang="0" scaled="1"/>
            </a:gradFill>
            <a:headEnd type="triangle" w="med" len="med"/>
          </a:ln>
        </p:spPr>
        <p:style>
          <a:lnRef idx="1">
            <a:srgbClr val="376FFF"/>
          </a:lnRef>
          <a:fillRef idx="0">
            <a:srgbClr val="376FFF"/>
          </a:fillRef>
          <a:effectRef idx="0">
            <a:srgbClr val="376FFF"/>
          </a:effectRef>
          <a:fontRef idx="minor">
            <a:srgbClr val="000000"/>
          </a:fontRef>
        </p:style>
      </p:cxnSp>
      <p:cxnSp>
        <p:nvCxnSpPr>
          <p:cNvPr id="14" name="直接连接符 13"/>
          <p:cNvCxnSpPr/>
          <p:nvPr>
            <p:custDataLst>
              <p:tags r:id="rId3"/>
            </p:custDataLst>
          </p:nvPr>
        </p:nvCxnSpPr>
        <p:spPr>
          <a:xfrm>
            <a:off x="9585159" y="2965643"/>
            <a:ext cx="621880" cy="714141"/>
          </a:xfrm>
          <a:prstGeom prst="line">
            <a:avLst/>
          </a:prstGeom>
          <a:ln w="22225">
            <a:gradFill>
              <a:gsLst>
                <a:gs pos="0">
                  <a:srgbClr val="376FFF"/>
                </a:gs>
                <a:gs pos="100000">
                  <a:srgbClr val="376FFF">
                    <a:lumMod val="20000"/>
                    <a:lumOff val="80000"/>
                    <a:alpha val="50000"/>
                  </a:srgbClr>
                </a:gs>
              </a:gsLst>
              <a:lin ang="10800000" scaled="1"/>
            </a:gradFill>
            <a:tailEnd type="triangle"/>
          </a:ln>
        </p:spPr>
        <p:style>
          <a:lnRef idx="1">
            <a:srgbClr val="376FFF"/>
          </a:lnRef>
          <a:fillRef idx="0">
            <a:srgbClr val="376FFF"/>
          </a:fillRef>
          <a:effectRef idx="0">
            <a:srgbClr val="376FFF"/>
          </a:effectRef>
          <a:fontRef idx="minor">
            <a:srgbClr val="000000"/>
          </a:fontRef>
        </p:style>
      </p:cxnSp>
      <p:sp>
        <p:nvSpPr>
          <p:cNvPr id="6" name="椭圆 5"/>
          <p:cNvSpPr/>
          <p:nvPr>
            <p:custDataLst>
              <p:tags r:id="rId4"/>
            </p:custDataLst>
          </p:nvPr>
        </p:nvSpPr>
        <p:spPr>
          <a:xfrm>
            <a:off x="7904040" y="1389462"/>
            <a:ext cx="1803664" cy="1803664"/>
          </a:xfrm>
          <a:prstGeom prst="ellipse">
            <a:avLst/>
          </a:prstGeom>
          <a:gradFill>
            <a:gsLst>
              <a:gs pos="60000">
                <a:srgbClr val="5F8CFF">
                  <a:alpha val="100000"/>
                </a:srgbClr>
              </a:gs>
              <a:gs pos="0">
                <a:srgbClr val="376FFF"/>
              </a:gs>
              <a:gs pos="100000">
                <a:srgbClr val="376FFF">
                  <a:lumMod val="60000"/>
                  <a:lumOff val="40000"/>
                </a:srgbClr>
              </a:gs>
            </a:gsLst>
            <a:lin ang="5400000" scaled="0"/>
          </a:gradFill>
          <a:ln>
            <a:noFill/>
          </a:ln>
          <a:effectLst>
            <a:outerShdw blurRad="50800" dist="38100" dir="2700000" algn="tl" rotWithShape="0">
              <a:srgbClr val="376FFF">
                <a:lumMod val="75000"/>
                <a:alpha val="40000"/>
              </a:srgbClr>
            </a:outerShdw>
          </a:effectLst>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a:solidFill>
                <a:srgbClr val="FFFFFF"/>
              </a:solidFill>
            </a:endParaRPr>
          </a:p>
        </p:txBody>
      </p:sp>
      <p:sp>
        <p:nvSpPr>
          <p:cNvPr id="7" name="椭圆 6"/>
          <p:cNvSpPr/>
          <p:nvPr>
            <p:custDataLst>
              <p:tags r:id="rId5"/>
            </p:custDataLst>
          </p:nvPr>
        </p:nvSpPr>
        <p:spPr>
          <a:xfrm>
            <a:off x="7793468" y="1278890"/>
            <a:ext cx="2024808" cy="2024808"/>
          </a:xfrm>
          <a:prstGeom prst="ellipse">
            <a:avLst/>
          </a:prstGeom>
          <a:noFill/>
          <a:ln w="15875">
            <a:gradFill>
              <a:gsLst>
                <a:gs pos="0">
                  <a:srgbClr val="376FFF">
                    <a:lumMod val="60000"/>
                    <a:lumOff val="40000"/>
                  </a:srgbClr>
                </a:gs>
                <a:gs pos="80000">
                  <a:srgbClr val="376FFF">
                    <a:lumMod val="20000"/>
                    <a:lumOff val="80000"/>
                    <a:alpha val="0"/>
                  </a:srgbClr>
                </a:gs>
              </a:gsLst>
              <a:lin ang="5400000" scaled="1"/>
            </a:grad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a:solidFill>
                <a:srgbClr val="FFFFFF"/>
              </a:solidFill>
            </a:endParaRPr>
          </a:p>
        </p:txBody>
      </p:sp>
      <p:sp>
        <p:nvSpPr>
          <p:cNvPr id="8" name="椭圆 7"/>
          <p:cNvSpPr/>
          <p:nvPr>
            <p:custDataLst>
              <p:tags r:id="rId6"/>
            </p:custDataLst>
          </p:nvPr>
        </p:nvSpPr>
        <p:spPr>
          <a:xfrm>
            <a:off x="5851061" y="3535407"/>
            <a:ext cx="1803664" cy="1803664"/>
          </a:xfrm>
          <a:prstGeom prst="ellipse">
            <a:avLst/>
          </a:prstGeom>
          <a:gradFill>
            <a:gsLst>
              <a:gs pos="60000">
                <a:srgbClr val="5F8CFF"/>
              </a:gs>
              <a:gs pos="0">
                <a:srgbClr val="376FFF"/>
              </a:gs>
              <a:gs pos="100000">
                <a:srgbClr val="376FFF">
                  <a:lumMod val="60000"/>
                  <a:lumOff val="40000"/>
                </a:srgbClr>
              </a:gs>
            </a:gsLst>
            <a:lin ang="5400000" scaled="0"/>
          </a:gradFill>
          <a:ln>
            <a:noFill/>
          </a:ln>
          <a:effectLst>
            <a:outerShdw blurRad="50800" dist="38100" dir="2700000" algn="tl" rotWithShape="0">
              <a:srgbClr val="376FFF">
                <a:lumMod val="75000"/>
                <a:alpha val="40000"/>
              </a:srgbClr>
            </a:outerShdw>
          </a:effectLst>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a:solidFill>
                <a:srgbClr val="FFFFFF"/>
              </a:solidFill>
            </a:endParaRPr>
          </a:p>
        </p:txBody>
      </p:sp>
      <p:sp>
        <p:nvSpPr>
          <p:cNvPr id="9" name="椭圆 8"/>
          <p:cNvSpPr/>
          <p:nvPr>
            <p:custDataLst>
              <p:tags r:id="rId7"/>
            </p:custDataLst>
          </p:nvPr>
        </p:nvSpPr>
        <p:spPr>
          <a:xfrm>
            <a:off x="5740489" y="3424834"/>
            <a:ext cx="2024808" cy="2024808"/>
          </a:xfrm>
          <a:prstGeom prst="ellipse">
            <a:avLst/>
          </a:prstGeom>
          <a:noFill/>
          <a:ln w="15875">
            <a:gradFill>
              <a:gsLst>
                <a:gs pos="0">
                  <a:srgbClr val="376FFF">
                    <a:lumMod val="60000"/>
                    <a:lumOff val="40000"/>
                  </a:srgbClr>
                </a:gs>
                <a:gs pos="80000">
                  <a:srgbClr val="376FFF">
                    <a:lumMod val="20000"/>
                    <a:lumOff val="80000"/>
                    <a:alpha val="0"/>
                  </a:srgbClr>
                </a:gs>
              </a:gsLst>
              <a:lin ang="0" scaled="1"/>
            </a:grad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a:solidFill>
                <a:srgbClr val="FFFFFF"/>
              </a:solidFill>
            </a:endParaRPr>
          </a:p>
        </p:txBody>
      </p:sp>
      <p:sp>
        <p:nvSpPr>
          <p:cNvPr id="10" name="椭圆 9"/>
          <p:cNvSpPr/>
          <p:nvPr>
            <p:custDataLst>
              <p:tags r:id="rId8"/>
            </p:custDataLst>
          </p:nvPr>
        </p:nvSpPr>
        <p:spPr>
          <a:xfrm>
            <a:off x="9957724" y="3535407"/>
            <a:ext cx="1803664" cy="1803664"/>
          </a:xfrm>
          <a:prstGeom prst="ellipse">
            <a:avLst/>
          </a:prstGeom>
          <a:gradFill>
            <a:gsLst>
              <a:gs pos="60000">
                <a:srgbClr val="5F8CFF"/>
              </a:gs>
              <a:gs pos="0">
                <a:srgbClr val="376FFF"/>
              </a:gs>
              <a:gs pos="100000">
                <a:srgbClr val="376FFF">
                  <a:lumMod val="60000"/>
                  <a:lumOff val="40000"/>
                </a:srgbClr>
              </a:gs>
            </a:gsLst>
            <a:lin ang="5400000" scaled="0"/>
          </a:gradFill>
          <a:ln>
            <a:noFill/>
          </a:ln>
          <a:effectLst>
            <a:outerShdw blurRad="50800" dist="38100" dir="2700000" algn="tl" rotWithShape="0">
              <a:srgbClr val="376FFF">
                <a:lumMod val="75000"/>
                <a:alpha val="40000"/>
              </a:srgbClr>
            </a:outerShdw>
          </a:effectLst>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a:solidFill>
                <a:srgbClr val="FFFFFF"/>
              </a:solidFill>
            </a:endParaRPr>
          </a:p>
        </p:txBody>
      </p:sp>
      <p:sp>
        <p:nvSpPr>
          <p:cNvPr id="12" name="椭圆 11"/>
          <p:cNvSpPr/>
          <p:nvPr>
            <p:custDataLst>
              <p:tags r:id="rId9"/>
            </p:custDataLst>
          </p:nvPr>
        </p:nvSpPr>
        <p:spPr>
          <a:xfrm>
            <a:off x="9847152" y="3424834"/>
            <a:ext cx="2024808" cy="2024808"/>
          </a:xfrm>
          <a:prstGeom prst="ellipse">
            <a:avLst/>
          </a:prstGeom>
          <a:noFill/>
          <a:ln w="15875">
            <a:gradFill>
              <a:gsLst>
                <a:gs pos="0">
                  <a:srgbClr val="376FFF">
                    <a:lumMod val="60000"/>
                    <a:lumOff val="40000"/>
                  </a:srgbClr>
                </a:gs>
                <a:gs pos="80000">
                  <a:srgbClr val="376FFF">
                    <a:lumMod val="20000"/>
                    <a:lumOff val="80000"/>
                    <a:alpha val="0"/>
                  </a:srgbClr>
                </a:gs>
              </a:gsLst>
              <a:lin ang="10800000" scaled="1"/>
            </a:grad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a:solidFill>
                <a:srgbClr val="FFFFFF"/>
              </a:solidFill>
            </a:endParaRPr>
          </a:p>
        </p:txBody>
      </p:sp>
      <p:sp>
        <p:nvSpPr>
          <p:cNvPr id="20" name="标题"/>
          <p:cNvSpPr txBox="1"/>
          <p:nvPr>
            <p:custDataLst>
              <p:tags r:id="rId10"/>
            </p:custDataLst>
          </p:nvPr>
        </p:nvSpPr>
        <p:spPr>
          <a:xfrm>
            <a:off x="5973254" y="4237927"/>
            <a:ext cx="1559278" cy="398623"/>
          </a:xfrm>
          <a:prstGeom prst="rect">
            <a:avLst/>
          </a:prstGeom>
          <a:noFill/>
        </p:spPr>
        <p:txBody>
          <a:bodyPr wrap="square" lIns="90170" tIns="46990" rIns="90170" bIns="0" rtlCol="0" anchor="b">
            <a:normAutofit/>
          </a:bodyPr>
          <a:p>
            <a:pPr algn="ctr">
              <a:lnSpc>
                <a:spcPct val="90000"/>
              </a:lnSpc>
            </a:pPr>
            <a:r>
              <a:rPr lang="zh-CN" altLang="en-US" b="1" spc="300" dirty="0">
                <a:solidFill>
                  <a:srgbClr val="FFFFFF"/>
                </a:solidFill>
                <a:latin typeface="Arial" panose="020B0604020202020204" pitchFamily="34" charset="0"/>
                <a:ea typeface="微软雅黑" panose="020B0503020204020204" charset="-122"/>
              </a:rPr>
              <a:t>贷款人</a:t>
            </a:r>
            <a:endParaRPr lang="zh-CN" altLang="en-US" b="1" spc="300" dirty="0">
              <a:solidFill>
                <a:srgbClr val="FFFFFF"/>
              </a:solidFill>
              <a:latin typeface="Arial" panose="020B0604020202020204" pitchFamily="34" charset="0"/>
              <a:ea typeface="微软雅黑" panose="020B0503020204020204" charset="-122"/>
            </a:endParaRPr>
          </a:p>
        </p:txBody>
      </p:sp>
      <p:sp>
        <p:nvSpPr>
          <p:cNvPr id="21" name="标题"/>
          <p:cNvSpPr txBox="1"/>
          <p:nvPr>
            <p:custDataLst>
              <p:tags r:id="rId11"/>
            </p:custDataLst>
          </p:nvPr>
        </p:nvSpPr>
        <p:spPr>
          <a:xfrm>
            <a:off x="10079917" y="4237927"/>
            <a:ext cx="1559278" cy="398623"/>
          </a:xfrm>
          <a:prstGeom prst="rect">
            <a:avLst/>
          </a:prstGeom>
          <a:noFill/>
        </p:spPr>
        <p:txBody>
          <a:bodyPr wrap="square" lIns="90170" tIns="46990" rIns="90170" bIns="0" rtlCol="0" anchor="b">
            <a:normAutofit/>
          </a:bodyPr>
          <a:p>
            <a:pPr algn="ctr">
              <a:lnSpc>
                <a:spcPct val="90000"/>
              </a:lnSpc>
            </a:pPr>
            <a:r>
              <a:rPr lang="zh-CN" altLang="en-US" b="1" spc="300" dirty="0">
                <a:solidFill>
                  <a:srgbClr val="FFFFFF"/>
                </a:solidFill>
                <a:latin typeface="Arial" panose="020B0604020202020204" pitchFamily="34" charset="0"/>
                <a:ea typeface="微软雅黑" panose="020B0503020204020204" charset="-122"/>
              </a:rPr>
              <a:t>担保人</a:t>
            </a:r>
            <a:endParaRPr lang="zh-CN" altLang="en-US" b="1" spc="300" dirty="0">
              <a:solidFill>
                <a:srgbClr val="FFFFFF"/>
              </a:solidFill>
              <a:latin typeface="Arial" panose="020B0604020202020204" pitchFamily="34" charset="0"/>
              <a:ea typeface="微软雅黑" panose="020B0503020204020204" charset="-122"/>
            </a:endParaRPr>
          </a:p>
        </p:txBody>
      </p:sp>
      <p:sp>
        <p:nvSpPr>
          <p:cNvPr id="22" name="标题"/>
          <p:cNvSpPr txBox="1"/>
          <p:nvPr>
            <p:custDataLst>
              <p:tags r:id="rId12"/>
            </p:custDataLst>
          </p:nvPr>
        </p:nvSpPr>
        <p:spPr>
          <a:xfrm>
            <a:off x="7703320" y="3496671"/>
            <a:ext cx="2205808" cy="502857"/>
          </a:xfrm>
          <a:prstGeom prst="rect">
            <a:avLst/>
          </a:prstGeom>
          <a:noFill/>
        </p:spPr>
        <p:txBody>
          <a:bodyPr wrap="square" lIns="90170" tIns="46990" rIns="90170" bIns="0" rtlCol="0" anchor="ctr" anchorCtr="0">
            <a:normAutofit/>
          </a:bodyPr>
          <a:p>
            <a:pPr algn="ctr">
              <a:lnSpc>
                <a:spcPct val="90000"/>
              </a:lnSpc>
            </a:pPr>
            <a:r>
              <a:rPr lang="zh-CN" altLang="en-US" sz="2000" b="1" spc="300" dirty="0">
                <a:solidFill>
                  <a:srgbClr val="376FFF"/>
                </a:solidFill>
                <a:latin typeface="Arial" panose="020B0604020202020204" pitchFamily="34" charset="0"/>
                <a:ea typeface="微软雅黑" panose="020B0503020204020204" charset="-122"/>
              </a:rPr>
              <a:t>担保关系</a:t>
            </a:r>
            <a:endParaRPr lang="zh-CN" altLang="en-US" sz="2000" b="1" spc="300" dirty="0">
              <a:solidFill>
                <a:srgbClr val="376FFF"/>
              </a:solidFill>
              <a:latin typeface="Arial" panose="020B0604020202020204" pitchFamily="34" charset="0"/>
              <a:ea typeface="微软雅黑" panose="020B0503020204020204" charset="-122"/>
            </a:endParaRPr>
          </a:p>
        </p:txBody>
      </p:sp>
      <p:sp>
        <p:nvSpPr>
          <p:cNvPr id="23" name="标题"/>
          <p:cNvSpPr txBox="1"/>
          <p:nvPr>
            <p:custDataLst>
              <p:tags r:id="rId13"/>
            </p:custDataLst>
          </p:nvPr>
        </p:nvSpPr>
        <p:spPr>
          <a:xfrm>
            <a:off x="471805" y="235585"/>
            <a:ext cx="3760470" cy="619760"/>
          </a:xfrm>
          <a:prstGeom prst="rect">
            <a:avLst/>
          </a:prstGeom>
          <a:noFill/>
          <a:ln>
            <a:noFill/>
            <a:prstDash val="sysDash"/>
          </a:ln>
        </p:spPr>
        <p:txBody>
          <a:bodyPr wrap="square" lIns="90170" rtlCol="0" anchor="ctr" anchorCtr="0">
            <a:normAutofit/>
          </a:bodyPr>
          <a:p>
            <a:pPr algn="l">
              <a:lnSpc>
                <a:spcPct val="120000"/>
              </a:lnSpc>
            </a:pPr>
            <a:r>
              <a:rPr lang="zh-CN" altLang="en-US" sz="2800" b="1"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担保概述</a:t>
            </a:r>
            <a:endParaRPr lang="zh-CN" altLang="en-US" sz="2800" b="1"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25" name="标题"/>
          <p:cNvSpPr txBox="1"/>
          <p:nvPr>
            <p:custDataLst>
              <p:tags r:id="rId14"/>
            </p:custDataLst>
          </p:nvPr>
        </p:nvSpPr>
        <p:spPr>
          <a:xfrm>
            <a:off x="8025529" y="2091983"/>
            <a:ext cx="1559278" cy="398623"/>
          </a:xfrm>
          <a:prstGeom prst="rect">
            <a:avLst/>
          </a:prstGeom>
          <a:noFill/>
        </p:spPr>
        <p:txBody>
          <a:bodyPr wrap="square" lIns="90170" tIns="46990" rIns="90170" bIns="0" rtlCol="0" anchor="b">
            <a:normAutofit/>
          </a:bodyPr>
          <a:p>
            <a:pPr algn="ctr">
              <a:lnSpc>
                <a:spcPct val="90000"/>
              </a:lnSpc>
            </a:pPr>
            <a:r>
              <a:rPr lang="zh-CN" altLang="en-US" b="1" spc="300" dirty="0">
                <a:solidFill>
                  <a:srgbClr val="FFFFFF"/>
                </a:solidFill>
                <a:latin typeface="Arial" panose="020B0604020202020204" pitchFamily="34" charset="0"/>
                <a:ea typeface="微软雅黑" panose="020B0503020204020204" charset="-122"/>
              </a:rPr>
              <a:t>借款人</a:t>
            </a:r>
            <a:endParaRPr lang="zh-CN" altLang="en-US" b="1" spc="300" dirty="0">
              <a:solidFill>
                <a:srgbClr val="FFFFFF"/>
              </a:solidFill>
              <a:latin typeface="Arial" panose="020B0604020202020204" pitchFamily="34" charset="0"/>
              <a:ea typeface="微软雅黑" panose="020B0503020204020204" charset="-122"/>
            </a:endParaRPr>
          </a:p>
        </p:txBody>
      </p:sp>
      <p:sp>
        <p:nvSpPr>
          <p:cNvPr id="36" name="文本框 35"/>
          <p:cNvSpPr txBox="1"/>
          <p:nvPr/>
        </p:nvSpPr>
        <p:spPr>
          <a:xfrm rot="3000000">
            <a:off x="9571990" y="3149600"/>
            <a:ext cx="595630" cy="245110"/>
          </a:xfrm>
          <a:prstGeom prst="rect">
            <a:avLst/>
          </a:prstGeom>
          <a:noFill/>
        </p:spPr>
        <p:txBody>
          <a:bodyPr wrap="square" rtlCol="0">
            <a:spAutoFit/>
          </a:bodyPr>
          <a:p>
            <a:pPr algn="ctr"/>
            <a:r>
              <a:rPr lang="zh-CN" altLang="en-US" sz="1000" b="1"/>
              <a:t>反担保</a:t>
            </a:r>
            <a:endParaRPr lang="zh-CN" altLang="en-US" sz="1000" b="1"/>
          </a:p>
        </p:txBody>
      </p:sp>
      <p:sp>
        <p:nvSpPr>
          <p:cNvPr id="37" name="文本框 36"/>
          <p:cNvSpPr txBox="1"/>
          <p:nvPr/>
        </p:nvSpPr>
        <p:spPr>
          <a:xfrm>
            <a:off x="8456295" y="4448175"/>
            <a:ext cx="809625" cy="245110"/>
          </a:xfrm>
          <a:prstGeom prst="rect">
            <a:avLst/>
          </a:prstGeom>
          <a:noFill/>
        </p:spPr>
        <p:txBody>
          <a:bodyPr wrap="square" rtlCol="0">
            <a:spAutoFit/>
          </a:bodyPr>
          <a:p>
            <a:pPr algn="ctr"/>
            <a:r>
              <a:rPr lang="zh-CN" altLang="en-US" sz="1000" b="1"/>
              <a:t>担保</a:t>
            </a:r>
            <a:endParaRPr lang="zh-CN" altLang="en-US" sz="1000" b="1"/>
          </a:p>
        </p:txBody>
      </p:sp>
      <p:sp>
        <p:nvSpPr>
          <p:cNvPr id="39" name="文本框 38"/>
          <p:cNvSpPr txBox="1"/>
          <p:nvPr>
            <p:custDataLst>
              <p:tags r:id="rId15"/>
            </p:custDataLst>
          </p:nvPr>
        </p:nvSpPr>
        <p:spPr>
          <a:xfrm rot="18540000">
            <a:off x="7544435" y="3293745"/>
            <a:ext cx="449580" cy="245110"/>
          </a:xfrm>
          <a:prstGeom prst="rect">
            <a:avLst/>
          </a:prstGeom>
          <a:noFill/>
        </p:spPr>
        <p:txBody>
          <a:bodyPr wrap="square" rtlCol="0">
            <a:spAutoFit/>
          </a:bodyPr>
          <a:p>
            <a:pPr algn="ctr"/>
            <a:r>
              <a:rPr lang="zh-CN" altLang="en-US" sz="1000" b="1"/>
              <a:t>担保</a:t>
            </a:r>
            <a:endParaRPr lang="zh-CN" altLang="en-US" sz="1000" b="1"/>
          </a:p>
        </p:txBody>
      </p:sp>
      <p:sp>
        <p:nvSpPr>
          <p:cNvPr id="40" name="文本框 39"/>
          <p:cNvSpPr txBox="1"/>
          <p:nvPr/>
        </p:nvSpPr>
        <p:spPr>
          <a:xfrm>
            <a:off x="985520" y="1278890"/>
            <a:ext cx="4064000" cy="4231005"/>
          </a:xfrm>
          <a:prstGeom prst="rect">
            <a:avLst/>
          </a:prstGeom>
          <a:noFill/>
        </p:spPr>
        <p:txBody>
          <a:bodyPr wrap="square" rtlCol="0">
            <a:noAutofit/>
          </a:bodyPr>
          <a:p>
            <a:r>
              <a:rPr lang="zh-CN" altLang="en-US" sz="1600"/>
              <a:t>一、定义</a:t>
            </a:r>
            <a:endParaRPr lang="zh-CN" altLang="en-US" sz="1600"/>
          </a:p>
          <a:p>
            <a:r>
              <a:rPr lang="zh-CN" altLang="en-US" sz="1600"/>
              <a:t> </a:t>
            </a:r>
            <a:r>
              <a:rPr lang="en-US" altLang="zh-CN" sz="1600"/>
              <a:t>      </a:t>
            </a:r>
            <a:r>
              <a:rPr lang="zh-CN" altLang="en-US" sz="1600" b="1"/>
              <a:t>担保</a:t>
            </a:r>
            <a:r>
              <a:rPr lang="zh-CN" altLang="en-US" sz="1600"/>
              <a:t>是指法律为确保特定的债权人实现债权，以债务人或第三人的信用或者特定财产来督促债务人履行债务的制度。</a:t>
            </a:r>
            <a:endParaRPr lang="zh-CN" altLang="en-US" sz="1600"/>
          </a:p>
          <a:p>
            <a:r>
              <a:rPr lang="en-US" altLang="zh-CN" sz="1600" dirty="0" smtClean="0">
                <a:sym typeface="+mn-ea"/>
              </a:rPr>
              <a:t>      </a:t>
            </a:r>
            <a:r>
              <a:rPr lang="zh-CN" altLang="en-US" sz="1600" b="1" dirty="0" smtClean="0">
                <a:sym typeface="+mn-ea"/>
              </a:rPr>
              <a:t>反担保</a:t>
            </a:r>
            <a:r>
              <a:rPr lang="zh-CN" altLang="en-US" sz="1600" dirty="0" smtClean="0">
                <a:sym typeface="+mn-ea"/>
              </a:rPr>
              <a:t>是指债务人或第三人为确保担保人承担担保责任后实现对主债务人的求偿权而设定的担保。</a:t>
            </a:r>
            <a:endParaRPr lang="zh-CN" altLang="en-US" sz="1600" dirty="0" smtClean="0">
              <a:sym typeface="+mn-ea"/>
            </a:endParaRPr>
          </a:p>
          <a:p>
            <a:endParaRPr lang="zh-CN" altLang="en-US" sz="1600"/>
          </a:p>
          <a:p>
            <a:r>
              <a:rPr lang="zh-CN" altLang="en-US" sz="1600"/>
              <a:t>二、关系</a:t>
            </a:r>
            <a:endParaRPr lang="zh-CN" altLang="en-US" sz="1600"/>
          </a:p>
          <a:p>
            <a:r>
              <a:rPr lang="zh-CN" altLang="en-US" sz="1600"/>
              <a:t> </a:t>
            </a:r>
            <a:r>
              <a:rPr lang="en-US" altLang="zh-CN" sz="1600"/>
              <a:t>       </a:t>
            </a:r>
            <a:r>
              <a:rPr lang="zh-CN" altLang="en-US" sz="1600"/>
              <a:t>借款人（客户）向贷款人（银行）申请贷款，委托担保公司（我公司）担保，为督促客户履行债务，保障银行可能发生的追偿权的实现，银行会要求客户提供担保措施。我公司作为第三方担保公司，受客户委托为其向银行提供担保，为保障我公司代偿后追偿权的实现，我公司会要求客户提供反担保措施。</a:t>
            </a:r>
            <a:endParaRPr lang="zh-CN" altLang="en-US" sz="1600"/>
          </a:p>
        </p:txBody>
      </p:sp>
    </p:spTree>
    <p:custDataLst>
      <p:tags r:id="rId16"/>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 name="标题"/>
          <p:cNvSpPr txBox="1"/>
          <p:nvPr>
            <p:custDataLst>
              <p:tags r:id="rId1"/>
            </p:custDataLst>
          </p:nvPr>
        </p:nvSpPr>
        <p:spPr>
          <a:xfrm>
            <a:off x="471805" y="235585"/>
            <a:ext cx="3760470" cy="619760"/>
          </a:xfrm>
          <a:prstGeom prst="rect">
            <a:avLst/>
          </a:prstGeom>
          <a:noFill/>
          <a:ln>
            <a:noFill/>
            <a:prstDash val="sysDash"/>
          </a:ln>
        </p:spPr>
        <p:txBody>
          <a:bodyPr wrap="square" lIns="90170" rtlCol="0" anchor="ctr" anchorCtr="0">
            <a:normAutofit/>
          </a:bodyPr>
          <a:p>
            <a:pPr algn="l">
              <a:lnSpc>
                <a:spcPct val="120000"/>
              </a:lnSpc>
            </a:pPr>
            <a:r>
              <a:rPr lang="zh-CN" altLang="en-US" sz="2800" b="1"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担保与反担保方式</a:t>
            </a:r>
            <a:endParaRPr lang="zh-CN" altLang="en-US" sz="2800" b="1"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40" name="文本框 39"/>
          <p:cNvSpPr txBox="1"/>
          <p:nvPr/>
        </p:nvSpPr>
        <p:spPr>
          <a:xfrm>
            <a:off x="985520" y="1049655"/>
            <a:ext cx="9182735" cy="4585970"/>
          </a:xfrm>
          <a:prstGeom prst="rect">
            <a:avLst/>
          </a:prstGeom>
          <a:noFill/>
        </p:spPr>
        <p:txBody>
          <a:bodyPr wrap="square" rtlCol="0">
            <a:noAutofit/>
          </a:bodyPr>
          <a:p>
            <a:pPr>
              <a:lnSpc>
                <a:spcPct val="150000"/>
              </a:lnSpc>
            </a:pPr>
            <a:r>
              <a:rPr lang="zh-CN" altLang="en-US"/>
              <a:t>一、分类</a:t>
            </a:r>
            <a:endParaRPr lang="zh-CN" altLang="en-US"/>
          </a:p>
          <a:p>
            <a:pPr>
              <a:lnSpc>
                <a:spcPct val="150000"/>
              </a:lnSpc>
            </a:pPr>
            <a:r>
              <a:rPr lang="en-US" altLang="zh-CN"/>
              <a:t>       </a:t>
            </a:r>
            <a:r>
              <a:rPr lang="zh-CN"/>
              <a:t>担保方式：保证、抵押、质押、定金及留置。</a:t>
            </a:r>
            <a:r>
              <a:rPr lang="en-US" altLang="zh-CN"/>
              <a:t>     </a:t>
            </a:r>
            <a:endParaRPr lang="en-US" altLang="zh-CN"/>
          </a:p>
          <a:p>
            <a:pPr>
              <a:lnSpc>
                <a:spcPct val="150000"/>
              </a:lnSpc>
            </a:pPr>
            <a:r>
              <a:rPr lang="en-US" altLang="zh-CN"/>
              <a:t>       </a:t>
            </a:r>
            <a:r>
              <a:rPr lang="zh-CN" altLang="en-US"/>
              <a:t>反担保方式：保证、抵押及质押。</a:t>
            </a:r>
            <a:endParaRPr lang="zh-CN" altLang="en-US"/>
          </a:p>
          <a:p>
            <a:pPr>
              <a:lnSpc>
                <a:spcPct val="150000"/>
              </a:lnSpc>
            </a:pPr>
            <a:r>
              <a:rPr lang="zh-CN" altLang="en-US"/>
              <a:t>二、定义</a:t>
            </a:r>
            <a:endParaRPr lang="zh-CN" altLang="en-US"/>
          </a:p>
          <a:p>
            <a:pPr>
              <a:lnSpc>
                <a:spcPct val="150000"/>
              </a:lnSpc>
            </a:pPr>
            <a:r>
              <a:rPr lang="en-US" altLang="zh-CN" dirty="0" smtClean="0">
                <a:sym typeface="+mn-ea"/>
              </a:rPr>
              <a:t>      1.</a:t>
            </a:r>
            <a:r>
              <a:rPr lang="zh-CN" altLang="en-US" dirty="0" smtClean="0">
                <a:sym typeface="+mn-ea"/>
              </a:rPr>
              <a:t>保证：保证人和债权人约定，当债务人不履行债务时，保证人按照约定履行债务或者承担责任的行为。</a:t>
            </a:r>
            <a:endParaRPr lang="en-US" altLang="zh-CN" dirty="0" smtClean="0"/>
          </a:p>
          <a:p>
            <a:pPr>
              <a:lnSpc>
                <a:spcPct val="150000"/>
              </a:lnSpc>
            </a:pPr>
            <a:r>
              <a:rPr lang="en-US" altLang="zh-CN" dirty="0" smtClean="0">
                <a:sym typeface="+mn-ea"/>
              </a:rPr>
              <a:t>      2.</a:t>
            </a:r>
            <a:r>
              <a:rPr lang="zh-CN" altLang="en-US" dirty="0" smtClean="0">
                <a:sym typeface="+mn-ea"/>
              </a:rPr>
              <a:t>抵押：债务人或者第三人以其所有或经营管理的一定财产作为履行债务的担保，当债务人不履行债务时，债权人有权从该抵押财产的价值中优先受清偿的权利。</a:t>
            </a:r>
            <a:endParaRPr lang="en-US" altLang="zh-CN" dirty="0" smtClean="0"/>
          </a:p>
          <a:p>
            <a:pPr>
              <a:lnSpc>
                <a:spcPct val="150000"/>
              </a:lnSpc>
            </a:pPr>
            <a:r>
              <a:rPr lang="en-US" altLang="zh-CN" dirty="0" smtClean="0">
                <a:sym typeface="+mn-ea"/>
              </a:rPr>
              <a:t>      3.</a:t>
            </a:r>
            <a:r>
              <a:rPr lang="zh-CN" altLang="en-US" dirty="0" smtClean="0">
                <a:sym typeface="+mn-ea"/>
              </a:rPr>
              <a:t>质押：因担保债权而占有债务人或第三人移交的特定财产或权利，在债务人不履行债务时，就该特定财产或权利出卖的价金优先得到清偿的物权。</a:t>
            </a:r>
            <a:endParaRPr lang="zh-CN" altLang="en-US" dirty="0" smtClean="0"/>
          </a:p>
          <a:p>
            <a:pPr>
              <a:lnSpc>
                <a:spcPct val="100000"/>
              </a:lnSpc>
            </a:pPr>
            <a:endParaRPr lang="zh-CN" altLang="en-US" sz="2000"/>
          </a:p>
          <a:p>
            <a:pPr>
              <a:lnSpc>
                <a:spcPct val="100000"/>
              </a:lnSpc>
            </a:pPr>
            <a:endParaRPr lang="zh-CN" altLang="en-US" sz="2000"/>
          </a:p>
          <a:p>
            <a:pPr>
              <a:lnSpc>
                <a:spcPct val="100000"/>
              </a:lnSpc>
            </a:pPr>
            <a:endParaRPr lang="zh-CN" altLang="en-US" sz="2000"/>
          </a:p>
          <a:p>
            <a:pPr>
              <a:lnSpc>
                <a:spcPct val="100000"/>
              </a:lnSpc>
            </a:pPr>
            <a:endParaRPr lang="zh-CN" altLang="en-US" sz="2000"/>
          </a:p>
          <a:p>
            <a:pPr>
              <a:lnSpc>
                <a:spcPct val="100000"/>
              </a:lnSpc>
            </a:pPr>
            <a:endParaRPr lang="zh-CN" altLang="en-US" sz="2000"/>
          </a:p>
          <a:p>
            <a:pPr>
              <a:lnSpc>
                <a:spcPct val="100000"/>
              </a:lnSpc>
            </a:pPr>
            <a:endParaRPr lang="zh-CN" altLang="en-US" sz="2000"/>
          </a:p>
          <a:p>
            <a:pPr>
              <a:lnSpc>
                <a:spcPct val="100000"/>
              </a:lnSpc>
            </a:pPr>
            <a:endParaRPr lang="zh-CN" altLang="en-US" sz="2000"/>
          </a:p>
          <a:p>
            <a:pPr>
              <a:lnSpc>
                <a:spcPct val="100000"/>
              </a:lnSpc>
            </a:pPr>
            <a:r>
              <a:rPr lang="en-US" altLang="zh-CN" sz="2000"/>
              <a:t>   </a:t>
            </a:r>
            <a:endParaRPr lang="zh-CN" altLang="en-US" sz="2000" dirty="0" smtClean="0">
              <a:sym typeface="+mn-ea"/>
            </a:endParaRPr>
          </a:p>
          <a:p>
            <a:pPr>
              <a:lnSpc>
                <a:spcPct val="100000"/>
              </a:lnSpc>
            </a:pPr>
            <a:endParaRPr lang="zh-CN" altLang="en-US" sz="2000"/>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 name="标题"/>
          <p:cNvSpPr txBox="1"/>
          <p:nvPr>
            <p:custDataLst>
              <p:tags r:id="rId1"/>
            </p:custDataLst>
          </p:nvPr>
        </p:nvSpPr>
        <p:spPr>
          <a:xfrm>
            <a:off x="471805" y="235585"/>
            <a:ext cx="3760470" cy="619760"/>
          </a:xfrm>
          <a:prstGeom prst="rect">
            <a:avLst/>
          </a:prstGeom>
          <a:noFill/>
          <a:ln>
            <a:noFill/>
            <a:prstDash val="sysDash"/>
          </a:ln>
        </p:spPr>
        <p:txBody>
          <a:bodyPr wrap="square" lIns="90170" rtlCol="0" anchor="ctr" anchorCtr="0">
            <a:normAutofit/>
          </a:bodyPr>
          <a:p>
            <a:pPr algn="l">
              <a:lnSpc>
                <a:spcPct val="120000"/>
              </a:lnSpc>
            </a:pPr>
            <a:r>
              <a:rPr lang="zh-CN" altLang="en-US" sz="2800" b="1"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担保与反担保方式</a:t>
            </a:r>
            <a:endParaRPr lang="zh-CN" altLang="en-US" sz="2800" b="1"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2" name="文本框 1"/>
          <p:cNvSpPr txBox="1"/>
          <p:nvPr/>
        </p:nvSpPr>
        <p:spPr>
          <a:xfrm>
            <a:off x="1695450" y="1070610"/>
            <a:ext cx="9469120" cy="4182745"/>
          </a:xfrm>
          <a:prstGeom prst="rect">
            <a:avLst/>
          </a:prstGeom>
          <a:noFill/>
        </p:spPr>
        <p:txBody>
          <a:bodyPr wrap="square" rtlCol="0">
            <a:noAutofit/>
          </a:bodyPr>
          <a:p>
            <a:r>
              <a:rPr lang="zh-CN" altLang="en-US"/>
              <a:t>三、常见的反担保措施及登记部门</a:t>
            </a:r>
            <a:endParaRPr lang="zh-CN" altLang="en-US"/>
          </a:p>
          <a:p>
            <a:endParaRPr lang="zh-CN" altLang="en-US"/>
          </a:p>
        </p:txBody>
      </p:sp>
      <p:graphicFrame>
        <p:nvGraphicFramePr>
          <p:cNvPr id="3" name="表格 2"/>
          <p:cNvGraphicFramePr/>
          <p:nvPr>
            <p:custDataLst>
              <p:tags r:id="rId2"/>
            </p:custDataLst>
          </p:nvPr>
        </p:nvGraphicFramePr>
        <p:xfrm>
          <a:off x="1771015" y="1465580"/>
          <a:ext cx="8532495" cy="4191000"/>
        </p:xfrm>
        <a:graphic>
          <a:graphicData uri="http://schemas.openxmlformats.org/drawingml/2006/table">
            <a:tbl>
              <a:tblPr firstRow="1" bandRow="1">
                <a:tableStyleId>{5C22544A-7EE6-4342-B048-85BDC9FD1C3A}</a:tableStyleId>
              </a:tblPr>
              <a:tblGrid>
                <a:gridCol w="1809115"/>
                <a:gridCol w="4760595"/>
                <a:gridCol w="1962785"/>
              </a:tblGrid>
              <a:tr h="381000">
                <a:tc>
                  <a:txBody>
                    <a:bodyPr/>
                    <a:p>
                      <a:pPr algn="ctr">
                        <a:buNone/>
                      </a:pPr>
                      <a:r>
                        <a:rPr lang="zh-CN" altLang="en-US" sz="1600" b="0">
                          <a:solidFill>
                            <a:schemeClr val="tx1"/>
                          </a:solidFill>
                        </a:rPr>
                        <a:t>反担保方式</a:t>
                      </a:r>
                      <a:endParaRPr lang="zh-CN" altLang="en-US" sz="1600" b="0">
                        <a:solidFill>
                          <a:schemeClr val="tx1"/>
                        </a:solidFill>
                      </a:endParaRPr>
                    </a:p>
                  </a:txBody>
                  <a:tcPr/>
                </a:tc>
                <a:tc>
                  <a:txBody>
                    <a:bodyPr/>
                    <a:p>
                      <a:pPr algn="ctr">
                        <a:buNone/>
                      </a:pPr>
                      <a:r>
                        <a:rPr lang="zh-CN" altLang="en-US" sz="1600" b="0">
                          <a:solidFill>
                            <a:schemeClr val="tx1"/>
                          </a:solidFill>
                        </a:rPr>
                        <a:t>常见反担保措施</a:t>
                      </a:r>
                      <a:endParaRPr lang="zh-CN" altLang="en-US" sz="1600" b="0">
                        <a:solidFill>
                          <a:schemeClr val="tx1"/>
                        </a:solidFill>
                      </a:endParaRPr>
                    </a:p>
                  </a:txBody>
                  <a:tcPr/>
                </a:tc>
                <a:tc>
                  <a:txBody>
                    <a:bodyPr/>
                    <a:p>
                      <a:pPr algn="ctr">
                        <a:buNone/>
                      </a:pPr>
                      <a:r>
                        <a:rPr lang="zh-CN" altLang="en-US" sz="1600" b="0">
                          <a:solidFill>
                            <a:schemeClr val="tx1"/>
                          </a:solidFill>
                        </a:rPr>
                        <a:t>登记部门</a:t>
                      </a:r>
                      <a:endParaRPr lang="zh-CN" altLang="en-US" sz="1600" b="0">
                        <a:solidFill>
                          <a:schemeClr val="tx1"/>
                        </a:solidFill>
                      </a:endParaRPr>
                    </a:p>
                  </a:txBody>
                  <a:tcPr/>
                </a:tc>
              </a:tr>
              <a:tr h="381000">
                <a:tc>
                  <a:txBody>
                    <a:bodyPr/>
                    <a:p>
                      <a:pPr algn="ctr">
                        <a:buNone/>
                      </a:pPr>
                      <a:r>
                        <a:rPr lang="zh-CN" altLang="en-US" sz="1400"/>
                        <a:t>保证</a:t>
                      </a:r>
                      <a:endParaRPr lang="zh-CN" altLang="en-US" sz="1400"/>
                    </a:p>
                  </a:txBody>
                  <a:tcPr/>
                </a:tc>
                <a:tc>
                  <a:txBody>
                    <a:bodyPr/>
                    <a:p>
                      <a:pPr algn="ctr">
                        <a:buNone/>
                      </a:pPr>
                      <a:r>
                        <a:rPr lang="zh-CN" altLang="en-US" sz="1400"/>
                        <a:t>自然人、家庭农场、个体工商户、合作社、企业</a:t>
                      </a:r>
                      <a:endParaRPr lang="zh-CN" altLang="en-US" sz="1400"/>
                    </a:p>
                  </a:txBody>
                  <a:tcPr/>
                </a:tc>
                <a:tc>
                  <a:txBody>
                    <a:bodyPr/>
                    <a:p>
                      <a:pPr algn="ctr">
                        <a:buNone/>
                      </a:pPr>
                      <a:r>
                        <a:rPr lang="en-US" altLang="zh-CN" sz="1400"/>
                        <a:t>——</a:t>
                      </a:r>
                      <a:endParaRPr lang="en-US" altLang="zh-CN" sz="1400"/>
                    </a:p>
                  </a:txBody>
                  <a:tcPr/>
                </a:tc>
              </a:tr>
              <a:tr h="381000">
                <a:tc rowSpan="4">
                  <a:txBody>
                    <a:bodyPr/>
                    <a:p>
                      <a:pPr algn="ctr">
                        <a:buNone/>
                      </a:pPr>
                      <a:endParaRPr lang="zh-CN" altLang="en-US" sz="1400"/>
                    </a:p>
                    <a:p>
                      <a:pPr algn="ctr">
                        <a:buNone/>
                      </a:pPr>
                      <a:endParaRPr lang="zh-CN" altLang="en-US" sz="1400"/>
                    </a:p>
                    <a:p>
                      <a:pPr algn="ctr">
                        <a:buNone/>
                      </a:pPr>
                      <a:endParaRPr lang="zh-CN" altLang="en-US" sz="1400"/>
                    </a:p>
                    <a:p>
                      <a:pPr algn="ctr">
                        <a:buNone/>
                      </a:pPr>
                      <a:r>
                        <a:rPr lang="zh-CN" altLang="en-US" sz="1400"/>
                        <a:t>抵押</a:t>
                      </a:r>
                      <a:endParaRPr lang="zh-CN" altLang="en-US" sz="1400"/>
                    </a:p>
                  </a:txBody>
                  <a:tcPr/>
                </a:tc>
                <a:tc>
                  <a:txBody>
                    <a:bodyPr/>
                    <a:p>
                      <a:pPr algn="ctr">
                        <a:buNone/>
                      </a:pPr>
                      <a:r>
                        <a:rPr lang="zh-CN" altLang="en-US" sz="1400">
                          <a:sym typeface="+mn-ea"/>
                        </a:rPr>
                        <a:t>住宅、商服、厂房及土地等不动产</a:t>
                      </a:r>
                      <a:endParaRPr lang="zh-CN" altLang="en-US" sz="1400"/>
                    </a:p>
                  </a:txBody>
                  <a:tcPr/>
                </a:tc>
                <a:tc>
                  <a:txBody>
                    <a:bodyPr/>
                    <a:p>
                      <a:pPr algn="ctr">
                        <a:buNone/>
                      </a:pPr>
                      <a:r>
                        <a:rPr lang="zh-CN" altLang="en-US" sz="1400"/>
                        <a:t>房地产交易中心</a:t>
                      </a:r>
                      <a:endParaRPr lang="zh-CN" altLang="en-US" sz="1400"/>
                    </a:p>
                  </a:txBody>
                  <a:tcPr/>
                </a:tc>
              </a:tr>
              <a:tr h="381000">
                <a:tc vMerge="1">
                  <a:tcPr/>
                </a:tc>
                <a:tc>
                  <a:txBody>
                    <a:bodyPr/>
                    <a:p>
                      <a:pPr algn="ctr">
                        <a:buNone/>
                      </a:pPr>
                      <a:r>
                        <a:rPr lang="zh-CN" altLang="en-US" sz="1400">
                          <a:sym typeface="+mn-ea"/>
                        </a:rPr>
                        <a:t>机动车车辆</a:t>
                      </a:r>
                      <a:endParaRPr lang="zh-CN" altLang="en-US" sz="1400"/>
                    </a:p>
                  </a:txBody>
                  <a:tcPr/>
                </a:tc>
                <a:tc>
                  <a:txBody>
                    <a:bodyPr/>
                    <a:p>
                      <a:pPr algn="ctr">
                        <a:buNone/>
                      </a:pPr>
                      <a:r>
                        <a:rPr lang="zh-CN" altLang="en-US" sz="1400"/>
                        <a:t>车管所</a:t>
                      </a:r>
                      <a:endParaRPr lang="zh-CN" altLang="en-US" sz="1400"/>
                    </a:p>
                  </a:txBody>
                  <a:tcPr/>
                </a:tc>
              </a:tr>
              <a:tr h="381000">
                <a:tc vMerge="1">
                  <a:tcPr/>
                </a:tc>
                <a:tc>
                  <a:txBody>
                    <a:bodyPr/>
                    <a:p>
                      <a:pPr algn="ctr">
                        <a:buNone/>
                      </a:pPr>
                      <a:r>
                        <a:rPr lang="zh-CN" altLang="en-US" sz="1400"/>
                        <a:t>农机具（证照齐全，可办理抵押登记）</a:t>
                      </a:r>
                      <a:endParaRPr lang="en-US" altLang="zh-CN" sz="1400"/>
                    </a:p>
                  </a:txBody>
                  <a:tcPr/>
                </a:tc>
                <a:tc>
                  <a:txBody>
                    <a:bodyPr/>
                    <a:p>
                      <a:pPr algn="ctr">
                        <a:buNone/>
                      </a:pPr>
                      <a:r>
                        <a:rPr lang="zh-CN" altLang="en-US" sz="1400"/>
                        <a:t>农机局</a:t>
                      </a:r>
                      <a:endParaRPr lang="zh-CN" altLang="en-US" sz="1400"/>
                    </a:p>
                  </a:txBody>
                  <a:tcPr/>
                </a:tc>
              </a:tr>
              <a:tr h="381000">
                <a:tc vMerge="1">
                  <a:tcPr/>
                </a:tc>
                <a:tc>
                  <a:txBody>
                    <a:bodyPr/>
                    <a:p>
                      <a:pPr algn="ctr">
                        <a:buNone/>
                      </a:pPr>
                      <a:r>
                        <a:rPr lang="zh-CN" altLang="en-US" sz="1400"/>
                        <a:t>土地经营权</a:t>
                      </a:r>
                      <a:endParaRPr lang="zh-CN" altLang="en-US" sz="1400"/>
                    </a:p>
                  </a:txBody>
                  <a:tcPr/>
                </a:tc>
                <a:tc>
                  <a:txBody>
                    <a:bodyPr/>
                    <a:p>
                      <a:pPr algn="ctr">
                        <a:buNone/>
                      </a:pPr>
                      <a:r>
                        <a:rPr lang="zh-CN" altLang="en-US" sz="1400"/>
                        <a:t>经管站（两级备案）</a:t>
                      </a:r>
                      <a:endParaRPr lang="zh-CN" altLang="en-US" sz="1400"/>
                    </a:p>
                  </a:txBody>
                  <a:tcPr/>
                </a:tc>
              </a:tr>
              <a:tr h="381000">
                <a:tc rowSpan="3">
                  <a:txBody>
                    <a:bodyPr/>
                    <a:p>
                      <a:pPr algn="ctr">
                        <a:buNone/>
                      </a:pPr>
                      <a:endParaRPr lang="zh-CN" altLang="en-US" sz="1400"/>
                    </a:p>
                    <a:p>
                      <a:pPr algn="ctr">
                        <a:buNone/>
                      </a:pPr>
                      <a:endParaRPr lang="zh-CN" altLang="en-US" sz="1400"/>
                    </a:p>
                    <a:p>
                      <a:pPr algn="ctr">
                        <a:buNone/>
                      </a:pPr>
                      <a:r>
                        <a:rPr lang="zh-CN" altLang="en-US" sz="1400"/>
                        <a:t>抵押（动产浮动抵押）</a:t>
                      </a:r>
                      <a:endParaRPr lang="zh-CN" altLang="en-US" sz="1400"/>
                    </a:p>
                  </a:txBody>
                  <a:tcPr/>
                </a:tc>
                <a:tc>
                  <a:txBody>
                    <a:bodyPr/>
                    <a:p>
                      <a:pPr algn="ctr">
                        <a:buNone/>
                      </a:pPr>
                      <a:r>
                        <a:rPr lang="zh-CN" altLang="en-US" sz="1400">
                          <a:sym typeface="+mn-ea"/>
                        </a:rPr>
                        <a:t>生产设备、原材料、半成品、产品</a:t>
                      </a:r>
                      <a:endParaRPr lang="zh-CN" altLang="en-US" sz="1400"/>
                    </a:p>
                  </a:txBody>
                  <a:tcPr/>
                </a:tc>
                <a:tc rowSpan="3">
                  <a:txBody>
                    <a:bodyPr/>
                    <a:p>
                      <a:pPr algn="ctr">
                        <a:buNone/>
                      </a:pPr>
                      <a:endParaRPr lang="zh-CN" altLang="en-US" sz="1400"/>
                    </a:p>
                    <a:p>
                      <a:pPr algn="ctr">
                        <a:buNone/>
                      </a:pPr>
                      <a:endParaRPr lang="zh-CN" altLang="en-US" sz="1400">
                        <a:sym typeface="Arial" panose="020B0604020202020204" pitchFamily="34" charset="0"/>
                      </a:endParaRPr>
                    </a:p>
                    <a:p>
                      <a:pPr algn="ctr">
                        <a:buNone/>
                      </a:pPr>
                      <a:r>
                        <a:rPr lang="zh-CN" altLang="en-US" sz="1400"/>
                        <a:t>中登网</a:t>
                      </a:r>
                      <a:endParaRPr lang="zh-CN" altLang="en-US" sz="1400"/>
                    </a:p>
                  </a:txBody>
                  <a:tcPr/>
                </a:tc>
              </a:tr>
              <a:tr h="381000">
                <a:tc vMerge="1">
                  <a:tcPr/>
                </a:tc>
                <a:tc>
                  <a:txBody>
                    <a:bodyPr/>
                    <a:p>
                      <a:pPr algn="ctr">
                        <a:buNone/>
                      </a:pPr>
                      <a:r>
                        <a:rPr lang="zh-CN" altLang="en-US" sz="1400"/>
                        <a:t>猪、牛等活体、不可抵押的农机具</a:t>
                      </a:r>
                      <a:endParaRPr lang="zh-CN" altLang="en-US" sz="1400"/>
                    </a:p>
                  </a:txBody>
                  <a:tcPr/>
                </a:tc>
                <a:tc vMerge="1">
                  <a:tcPr/>
                </a:tc>
              </a:tr>
              <a:tr h="381000">
                <a:tc vMerge="1">
                  <a:tcPr/>
                </a:tc>
                <a:tc>
                  <a:txBody>
                    <a:bodyPr/>
                    <a:p>
                      <a:pPr algn="ctr">
                        <a:buNone/>
                      </a:pPr>
                      <a:r>
                        <a:rPr lang="zh-CN" altLang="en-US" sz="1400"/>
                        <a:t>土地收益权</a:t>
                      </a:r>
                      <a:endParaRPr lang="zh-CN" altLang="en-US" sz="1400"/>
                    </a:p>
                  </a:txBody>
                  <a:tcPr/>
                </a:tc>
                <a:tc vMerge="1">
                  <a:tcPr/>
                </a:tc>
              </a:tr>
              <a:tr h="381000">
                <a:tc rowSpan="2">
                  <a:txBody>
                    <a:bodyPr/>
                    <a:p>
                      <a:pPr algn="ctr">
                        <a:buNone/>
                      </a:pPr>
                      <a:endParaRPr lang="zh-CN" altLang="en-US" sz="1400"/>
                    </a:p>
                    <a:p>
                      <a:pPr algn="ctr">
                        <a:buNone/>
                      </a:pPr>
                      <a:r>
                        <a:rPr lang="zh-CN" altLang="en-US" sz="1400"/>
                        <a:t>质押</a:t>
                      </a:r>
                      <a:endParaRPr lang="zh-CN" altLang="en-US" sz="1400"/>
                    </a:p>
                  </a:txBody>
                  <a:tcPr/>
                </a:tc>
                <a:tc>
                  <a:txBody>
                    <a:bodyPr/>
                    <a:p>
                      <a:pPr algn="ctr">
                        <a:buNone/>
                      </a:pPr>
                      <a:r>
                        <a:rPr lang="zh-CN" altLang="en-US" sz="1400"/>
                        <a:t>股权</a:t>
                      </a:r>
                      <a:endParaRPr lang="zh-CN" altLang="en-US" sz="1400"/>
                    </a:p>
                  </a:txBody>
                  <a:tcPr/>
                </a:tc>
                <a:tc>
                  <a:txBody>
                    <a:bodyPr/>
                    <a:p>
                      <a:pPr algn="ctr">
                        <a:buNone/>
                      </a:pPr>
                      <a:r>
                        <a:rPr lang="zh-CN" altLang="en-US" sz="1400"/>
                        <a:t>工商局</a:t>
                      </a:r>
                      <a:endParaRPr lang="zh-CN" altLang="en-US" sz="1400"/>
                    </a:p>
                  </a:txBody>
                  <a:tcPr/>
                </a:tc>
              </a:tr>
              <a:tr h="381000">
                <a:tc vMerge="1">
                  <a:tcPr/>
                </a:tc>
                <a:tc>
                  <a:txBody>
                    <a:bodyPr/>
                    <a:p>
                      <a:pPr algn="ctr">
                        <a:buNone/>
                      </a:pPr>
                      <a:r>
                        <a:rPr lang="zh-CN" altLang="en-US" sz="1400"/>
                        <a:t>应收账款、应收补贴款</a:t>
                      </a:r>
                      <a:endParaRPr lang="zh-CN" altLang="en-US" sz="1400"/>
                    </a:p>
                  </a:txBody>
                  <a:tcPr/>
                </a:tc>
                <a:tc>
                  <a:txBody>
                    <a:bodyPr/>
                    <a:p>
                      <a:pPr algn="ctr">
                        <a:buNone/>
                      </a:pPr>
                      <a:r>
                        <a:rPr lang="zh-CN" altLang="en-US" sz="1400"/>
                        <a:t>中登网</a:t>
                      </a:r>
                      <a:endParaRPr lang="zh-CN" altLang="en-US" sz="1400"/>
                    </a:p>
                  </a:txBody>
                  <a:tcPr/>
                </a:tc>
              </a:tr>
            </a:tbl>
          </a:graphicData>
        </a:graphic>
      </p:graphicFrame>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 name="标题"/>
          <p:cNvSpPr txBox="1"/>
          <p:nvPr>
            <p:custDataLst>
              <p:tags r:id="rId1"/>
            </p:custDataLst>
          </p:nvPr>
        </p:nvSpPr>
        <p:spPr>
          <a:xfrm>
            <a:off x="2848610" y="1066800"/>
            <a:ext cx="2639695" cy="4399915"/>
          </a:xfrm>
          <a:prstGeom prst="rect">
            <a:avLst/>
          </a:prstGeom>
          <a:noFill/>
          <a:ln>
            <a:noFill/>
            <a:prstDash val="sysDash"/>
          </a:ln>
        </p:spPr>
        <p:txBody>
          <a:bodyPr vert="eaVert" wrap="square" lIns="90170" rtlCol="0" anchor="ctr" anchorCtr="0">
            <a:normAutofit lnSpcReduction="20000"/>
          </a:bodyPr>
          <a:p>
            <a:pPr algn="ctr">
              <a:lnSpc>
                <a:spcPct val="120000"/>
              </a:lnSpc>
            </a:pPr>
            <a:r>
              <a:rPr lang="zh-CN" altLang="en-US" sz="2800" b="1"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担保业务基本操作</a:t>
            </a:r>
            <a:r>
              <a:rPr lang="zh-CN" altLang="en-US" sz="3200" b="1"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流程</a:t>
            </a:r>
            <a:endParaRPr lang="zh-CN" altLang="en-US" sz="3200" b="1"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11" name="圆角矩形 10"/>
          <p:cNvSpPr/>
          <p:nvPr>
            <p:custDataLst>
              <p:tags r:id="rId2"/>
            </p:custDataLst>
          </p:nvPr>
        </p:nvSpPr>
        <p:spPr>
          <a:xfrm>
            <a:off x="6430645" y="1066800"/>
            <a:ext cx="1360805" cy="354330"/>
          </a:xfrm>
          <a:prstGeom prst="roundRect">
            <a:avLst/>
          </a:prstGeom>
          <a:solidFill>
            <a:schemeClr val="bg1">
              <a:lumMod val="85000"/>
            </a:schemeClr>
          </a:solidFill>
          <a:effectLst>
            <a:innerShdw blurRad="114300">
              <a:srgbClr val="0070C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solidFill>
                  <a:schemeClr val="tx1"/>
                </a:solidFill>
                <a:effectLst>
                  <a:outerShdw blurRad="38100" dist="19050" dir="2700000" algn="tl" rotWithShape="0">
                    <a:schemeClr val="dk1">
                      <a:alpha val="40000"/>
                    </a:schemeClr>
                  </a:outerShdw>
                </a:effectLst>
                <a:latin typeface="+mn-ea"/>
              </a:rPr>
              <a:t>客户申请</a:t>
            </a:r>
            <a:endParaRPr lang="zh-CN" altLang="en-US" sz="1400">
              <a:solidFill>
                <a:schemeClr val="tx1"/>
              </a:solidFill>
              <a:effectLst>
                <a:outerShdw blurRad="38100" dist="19050" dir="2700000" algn="tl" rotWithShape="0">
                  <a:schemeClr val="dk1">
                    <a:alpha val="40000"/>
                  </a:schemeClr>
                </a:outerShdw>
              </a:effectLst>
              <a:latin typeface="+mn-ea"/>
            </a:endParaRPr>
          </a:p>
        </p:txBody>
      </p:sp>
      <p:sp>
        <p:nvSpPr>
          <p:cNvPr id="15" name="圆角矩形 14"/>
          <p:cNvSpPr/>
          <p:nvPr>
            <p:custDataLst>
              <p:tags r:id="rId3"/>
            </p:custDataLst>
          </p:nvPr>
        </p:nvSpPr>
        <p:spPr>
          <a:xfrm>
            <a:off x="6430645" y="1644650"/>
            <a:ext cx="1360805" cy="354330"/>
          </a:xfrm>
          <a:prstGeom prst="roundRect">
            <a:avLst/>
          </a:prstGeom>
          <a:solidFill>
            <a:schemeClr val="bg1">
              <a:lumMod val="85000"/>
            </a:schemeClr>
          </a:solidFill>
          <a:effectLst>
            <a:innerShdw blurRad="114300">
              <a:srgbClr val="0070C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solidFill>
                  <a:schemeClr val="tx1"/>
                </a:solidFill>
                <a:effectLst>
                  <a:outerShdw blurRad="38100" dist="19050" dir="2700000" algn="tl" rotWithShape="0">
                    <a:schemeClr val="dk1">
                      <a:alpha val="40000"/>
                    </a:schemeClr>
                  </a:outerShdw>
                </a:effectLst>
                <a:latin typeface="+mn-ea"/>
              </a:rPr>
              <a:t>受理初审</a:t>
            </a:r>
            <a:endParaRPr lang="zh-CN" altLang="en-US" sz="1400">
              <a:solidFill>
                <a:schemeClr val="tx1"/>
              </a:solidFill>
              <a:effectLst>
                <a:outerShdw blurRad="38100" dist="19050" dir="2700000" algn="tl" rotWithShape="0">
                  <a:schemeClr val="dk1">
                    <a:alpha val="40000"/>
                  </a:schemeClr>
                </a:outerShdw>
              </a:effectLst>
              <a:latin typeface="+mn-ea"/>
            </a:endParaRPr>
          </a:p>
        </p:txBody>
      </p:sp>
      <p:cxnSp>
        <p:nvCxnSpPr>
          <p:cNvPr id="16" name="直接箭头连接符 15"/>
          <p:cNvCxnSpPr>
            <a:stCxn id="11" idx="2"/>
            <a:endCxn id="15" idx="0"/>
          </p:cNvCxnSpPr>
          <p:nvPr>
            <p:custDataLst>
              <p:tags r:id="rId4"/>
            </p:custDataLst>
          </p:nvPr>
        </p:nvCxnSpPr>
        <p:spPr>
          <a:xfrm>
            <a:off x="7111365" y="1421130"/>
            <a:ext cx="0" cy="223520"/>
          </a:xfrm>
          <a:prstGeom prst="straightConnector1">
            <a:avLst/>
          </a:prstGeom>
          <a:ln w="12700" cmpd="sng">
            <a:solidFill>
              <a:schemeClr val="tx1"/>
            </a:solidFill>
            <a:prstDash val="solid"/>
            <a:tailEnd type="arrow" w="med" len="med"/>
          </a:ln>
        </p:spPr>
        <p:style>
          <a:lnRef idx="1">
            <a:schemeClr val="dk1"/>
          </a:lnRef>
          <a:fillRef idx="0">
            <a:schemeClr val="dk1"/>
          </a:fillRef>
          <a:effectRef idx="0">
            <a:schemeClr val="dk1"/>
          </a:effectRef>
          <a:fontRef idx="minor">
            <a:schemeClr val="tx1"/>
          </a:fontRef>
        </p:style>
      </p:cxnSp>
      <p:sp>
        <p:nvSpPr>
          <p:cNvPr id="17" name="圆角矩形 16"/>
          <p:cNvSpPr/>
          <p:nvPr>
            <p:custDataLst>
              <p:tags r:id="rId5"/>
            </p:custDataLst>
          </p:nvPr>
        </p:nvSpPr>
        <p:spPr>
          <a:xfrm>
            <a:off x="6430645" y="2222500"/>
            <a:ext cx="1360805" cy="354330"/>
          </a:xfrm>
          <a:prstGeom prst="roundRect">
            <a:avLst/>
          </a:prstGeom>
          <a:solidFill>
            <a:schemeClr val="bg1">
              <a:lumMod val="85000"/>
            </a:schemeClr>
          </a:solidFill>
          <a:effectLst>
            <a:innerShdw blurRad="114300">
              <a:srgbClr val="0070C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solidFill>
                  <a:schemeClr val="tx1"/>
                </a:solidFill>
                <a:effectLst>
                  <a:outerShdw blurRad="38100" dist="19050" dir="2700000" algn="tl" rotWithShape="0">
                    <a:schemeClr val="dk1">
                      <a:alpha val="40000"/>
                    </a:schemeClr>
                  </a:outerShdw>
                </a:effectLst>
                <a:latin typeface="+mn-ea"/>
              </a:rPr>
              <a:t>尽职调查</a:t>
            </a:r>
            <a:endParaRPr lang="zh-CN" altLang="en-US" sz="1400">
              <a:solidFill>
                <a:schemeClr val="tx1"/>
              </a:solidFill>
              <a:effectLst>
                <a:outerShdw blurRad="38100" dist="19050" dir="2700000" algn="tl" rotWithShape="0">
                  <a:schemeClr val="dk1">
                    <a:alpha val="40000"/>
                  </a:schemeClr>
                </a:outerShdw>
              </a:effectLst>
              <a:latin typeface="+mn-ea"/>
            </a:endParaRPr>
          </a:p>
        </p:txBody>
      </p:sp>
      <p:cxnSp>
        <p:nvCxnSpPr>
          <p:cNvPr id="18" name="直接箭头连接符 17"/>
          <p:cNvCxnSpPr/>
          <p:nvPr>
            <p:custDataLst>
              <p:tags r:id="rId6"/>
            </p:custDataLst>
          </p:nvPr>
        </p:nvCxnSpPr>
        <p:spPr>
          <a:xfrm>
            <a:off x="7111365" y="1998980"/>
            <a:ext cx="0" cy="223520"/>
          </a:xfrm>
          <a:prstGeom prst="straightConnector1">
            <a:avLst/>
          </a:prstGeom>
          <a:ln w="12700" cmpd="sng">
            <a:solidFill>
              <a:schemeClr val="tx1"/>
            </a:solidFill>
            <a:prstDash val="solid"/>
            <a:tailEnd type="arrow" w="med" len="med"/>
          </a:ln>
        </p:spPr>
        <p:style>
          <a:lnRef idx="1">
            <a:schemeClr val="dk1"/>
          </a:lnRef>
          <a:fillRef idx="0">
            <a:schemeClr val="dk1"/>
          </a:fillRef>
          <a:effectRef idx="0">
            <a:schemeClr val="dk1"/>
          </a:effectRef>
          <a:fontRef idx="minor">
            <a:schemeClr val="tx1"/>
          </a:fontRef>
        </p:style>
      </p:cxnSp>
      <p:sp>
        <p:nvSpPr>
          <p:cNvPr id="19" name="圆角矩形 18"/>
          <p:cNvSpPr/>
          <p:nvPr>
            <p:custDataLst>
              <p:tags r:id="rId7"/>
            </p:custDataLst>
          </p:nvPr>
        </p:nvSpPr>
        <p:spPr>
          <a:xfrm>
            <a:off x="6442710" y="2800350"/>
            <a:ext cx="1360805" cy="354330"/>
          </a:xfrm>
          <a:prstGeom prst="roundRect">
            <a:avLst/>
          </a:prstGeom>
          <a:solidFill>
            <a:schemeClr val="bg1">
              <a:lumMod val="85000"/>
            </a:schemeClr>
          </a:solidFill>
          <a:effectLst>
            <a:innerShdw blurRad="114300">
              <a:srgbClr val="0070C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solidFill>
                  <a:schemeClr val="tx1"/>
                </a:solidFill>
                <a:effectLst>
                  <a:outerShdw blurRad="38100" dist="19050" dir="2700000" algn="tl" rotWithShape="0">
                    <a:schemeClr val="dk1">
                      <a:alpha val="40000"/>
                    </a:schemeClr>
                  </a:outerShdw>
                </a:effectLst>
                <a:latin typeface="+mn-ea"/>
              </a:rPr>
              <a:t>风险审查</a:t>
            </a:r>
            <a:endParaRPr lang="zh-CN" altLang="en-US" sz="1400">
              <a:solidFill>
                <a:schemeClr val="tx1"/>
              </a:solidFill>
              <a:effectLst>
                <a:outerShdw blurRad="38100" dist="19050" dir="2700000" algn="tl" rotWithShape="0">
                  <a:schemeClr val="dk1">
                    <a:alpha val="40000"/>
                  </a:schemeClr>
                </a:outerShdw>
              </a:effectLst>
              <a:latin typeface="+mn-ea"/>
            </a:endParaRPr>
          </a:p>
        </p:txBody>
      </p:sp>
      <p:cxnSp>
        <p:nvCxnSpPr>
          <p:cNvPr id="20" name="直接箭头连接符 19"/>
          <p:cNvCxnSpPr/>
          <p:nvPr>
            <p:custDataLst>
              <p:tags r:id="rId8"/>
            </p:custDataLst>
          </p:nvPr>
        </p:nvCxnSpPr>
        <p:spPr>
          <a:xfrm>
            <a:off x="7111365" y="2576830"/>
            <a:ext cx="0" cy="223520"/>
          </a:xfrm>
          <a:prstGeom prst="straightConnector1">
            <a:avLst/>
          </a:prstGeom>
          <a:ln w="12700" cmpd="sng">
            <a:solidFill>
              <a:schemeClr val="tx1"/>
            </a:solidFill>
            <a:prstDash val="solid"/>
            <a:tailEnd type="arrow" w="med" len="med"/>
          </a:ln>
        </p:spPr>
        <p:style>
          <a:lnRef idx="1">
            <a:schemeClr val="dk1"/>
          </a:lnRef>
          <a:fillRef idx="0">
            <a:schemeClr val="dk1"/>
          </a:fillRef>
          <a:effectRef idx="0">
            <a:schemeClr val="dk1"/>
          </a:effectRef>
          <a:fontRef idx="minor">
            <a:schemeClr val="tx1"/>
          </a:fontRef>
        </p:style>
      </p:cxnSp>
      <p:sp>
        <p:nvSpPr>
          <p:cNvPr id="21" name="圆角矩形 20"/>
          <p:cNvSpPr/>
          <p:nvPr>
            <p:custDataLst>
              <p:tags r:id="rId9"/>
            </p:custDataLst>
          </p:nvPr>
        </p:nvSpPr>
        <p:spPr>
          <a:xfrm>
            <a:off x="6430645" y="3378200"/>
            <a:ext cx="1360805" cy="354330"/>
          </a:xfrm>
          <a:prstGeom prst="roundRect">
            <a:avLst/>
          </a:prstGeom>
          <a:solidFill>
            <a:schemeClr val="bg1">
              <a:lumMod val="85000"/>
            </a:schemeClr>
          </a:solidFill>
          <a:effectLst>
            <a:innerShdw blurRad="114300">
              <a:srgbClr val="0070C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solidFill>
                  <a:schemeClr val="tx1"/>
                </a:solidFill>
                <a:effectLst>
                  <a:outerShdw blurRad="38100" dist="19050" dir="2700000" algn="tl" rotWithShape="0">
                    <a:schemeClr val="dk1">
                      <a:alpha val="40000"/>
                    </a:schemeClr>
                  </a:outerShdw>
                </a:effectLst>
                <a:latin typeface="+mn-ea"/>
              </a:rPr>
              <a:t>审批决策</a:t>
            </a:r>
            <a:endParaRPr lang="zh-CN" altLang="en-US" sz="1400">
              <a:solidFill>
                <a:schemeClr val="tx1"/>
              </a:solidFill>
              <a:effectLst>
                <a:outerShdw blurRad="38100" dist="19050" dir="2700000" algn="tl" rotWithShape="0">
                  <a:schemeClr val="dk1">
                    <a:alpha val="40000"/>
                  </a:schemeClr>
                </a:outerShdw>
              </a:effectLst>
              <a:latin typeface="+mn-ea"/>
            </a:endParaRPr>
          </a:p>
        </p:txBody>
      </p:sp>
      <p:sp>
        <p:nvSpPr>
          <p:cNvPr id="22" name="圆角矩形 21"/>
          <p:cNvSpPr/>
          <p:nvPr>
            <p:custDataLst>
              <p:tags r:id="rId10"/>
            </p:custDataLst>
          </p:nvPr>
        </p:nvSpPr>
        <p:spPr>
          <a:xfrm>
            <a:off x="6430645" y="3956050"/>
            <a:ext cx="1360805" cy="354330"/>
          </a:xfrm>
          <a:prstGeom prst="roundRect">
            <a:avLst/>
          </a:prstGeom>
          <a:solidFill>
            <a:schemeClr val="bg1">
              <a:lumMod val="85000"/>
            </a:schemeClr>
          </a:solidFill>
          <a:effectLst>
            <a:innerShdw blurRad="114300">
              <a:srgbClr val="0070C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solidFill>
                  <a:schemeClr val="tx1"/>
                </a:solidFill>
                <a:effectLst>
                  <a:outerShdw blurRad="38100" dist="19050" dir="2700000" algn="tl" rotWithShape="0">
                    <a:schemeClr val="dk1">
                      <a:alpha val="40000"/>
                    </a:schemeClr>
                  </a:outerShdw>
                </a:effectLst>
                <a:latin typeface="+mn-ea"/>
              </a:rPr>
              <a:t>签约放款</a:t>
            </a:r>
            <a:endParaRPr lang="zh-CN" altLang="en-US" sz="1400">
              <a:solidFill>
                <a:schemeClr val="tx1"/>
              </a:solidFill>
              <a:effectLst>
                <a:outerShdw blurRad="38100" dist="19050" dir="2700000" algn="tl" rotWithShape="0">
                  <a:schemeClr val="dk1">
                    <a:alpha val="40000"/>
                  </a:schemeClr>
                </a:outerShdw>
              </a:effectLst>
              <a:latin typeface="+mn-ea"/>
            </a:endParaRPr>
          </a:p>
        </p:txBody>
      </p:sp>
      <p:sp>
        <p:nvSpPr>
          <p:cNvPr id="4" name="圆角矩形 3"/>
          <p:cNvSpPr/>
          <p:nvPr>
            <p:custDataLst>
              <p:tags r:id="rId11"/>
            </p:custDataLst>
          </p:nvPr>
        </p:nvSpPr>
        <p:spPr>
          <a:xfrm>
            <a:off x="6430645" y="4533900"/>
            <a:ext cx="1360805" cy="354330"/>
          </a:xfrm>
          <a:prstGeom prst="roundRect">
            <a:avLst/>
          </a:prstGeom>
          <a:solidFill>
            <a:schemeClr val="bg1">
              <a:lumMod val="85000"/>
            </a:schemeClr>
          </a:solidFill>
          <a:effectLst>
            <a:innerShdw blurRad="114300">
              <a:srgbClr val="0070C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solidFill>
                  <a:schemeClr val="tx1"/>
                </a:solidFill>
                <a:effectLst>
                  <a:outerShdw blurRad="38100" dist="19050" dir="2700000" algn="tl" rotWithShape="0">
                    <a:schemeClr val="dk1">
                      <a:alpha val="40000"/>
                    </a:schemeClr>
                  </a:outerShdw>
                </a:effectLst>
                <a:latin typeface="+mn-ea"/>
              </a:rPr>
              <a:t>保后监管</a:t>
            </a:r>
            <a:endParaRPr lang="zh-CN" altLang="en-US" sz="1400">
              <a:solidFill>
                <a:schemeClr val="tx1"/>
              </a:solidFill>
              <a:effectLst>
                <a:outerShdw blurRad="38100" dist="19050" dir="2700000" algn="tl" rotWithShape="0">
                  <a:schemeClr val="dk1">
                    <a:alpha val="40000"/>
                  </a:schemeClr>
                </a:outerShdw>
              </a:effectLst>
              <a:latin typeface="+mn-ea"/>
            </a:endParaRPr>
          </a:p>
        </p:txBody>
      </p:sp>
      <p:cxnSp>
        <p:nvCxnSpPr>
          <p:cNvPr id="25" name="直接箭头连接符 24"/>
          <p:cNvCxnSpPr/>
          <p:nvPr>
            <p:custDataLst>
              <p:tags r:id="rId12"/>
            </p:custDataLst>
          </p:nvPr>
        </p:nvCxnSpPr>
        <p:spPr>
          <a:xfrm>
            <a:off x="7111365" y="3154680"/>
            <a:ext cx="0" cy="223520"/>
          </a:xfrm>
          <a:prstGeom prst="straightConnector1">
            <a:avLst/>
          </a:prstGeom>
          <a:ln w="12700" cmpd="sng">
            <a:solidFill>
              <a:schemeClr val="tx1"/>
            </a:solidFill>
            <a:prstDash val="solid"/>
            <a:tailEnd type="arrow" w="med" len="med"/>
          </a:ln>
        </p:spPr>
        <p:style>
          <a:lnRef idx="1">
            <a:schemeClr val="dk1"/>
          </a:lnRef>
          <a:fillRef idx="0">
            <a:schemeClr val="dk1"/>
          </a:fillRef>
          <a:effectRef idx="0">
            <a:schemeClr val="dk1"/>
          </a:effectRef>
          <a:fontRef idx="minor">
            <a:schemeClr val="tx1"/>
          </a:fontRef>
        </p:style>
      </p:cxnSp>
      <p:cxnSp>
        <p:nvCxnSpPr>
          <p:cNvPr id="26" name="直接箭头连接符 25"/>
          <p:cNvCxnSpPr/>
          <p:nvPr>
            <p:custDataLst>
              <p:tags r:id="rId13"/>
            </p:custDataLst>
          </p:nvPr>
        </p:nvCxnSpPr>
        <p:spPr>
          <a:xfrm>
            <a:off x="7111365" y="3732530"/>
            <a:ext cx="0" cy="223520"/>
          </a:xfrm>
          <a:prstGeom prst="straightConnector1">
            <a:avLst/>
          </a:prstGeom>
          <a:ln w="12700" cmpd="sng">
            <a:solidFill>
              <a:schemeClr val="tx1"/>
            </a:solidFill>
            <a:prstDash val="solid"/>
            <a:tailEnd type="arrow" w="med" len="med"/>
          </a:ln>
        </p:spPr>
        <p:style>
          <a:lnRef idx="1">
            <a:schemeClr val="dk1"/>
          </a:lnRef>
          <a:fillRef idx="0">
            <a:schemeClr val="dk1"/>
          </a:fillRef>
          <a:effectRef idx="0">
            <a:schemeClr val="dk1"/>
          </a:effectRef>
          <a:fontRef idx="minor">
            <a:schemeClr val="tx1"/>
          </a:fontRef>
        </p:style>
      </p:cxnSp>
      <p:cxnSp>
        <p:nvCxnSpPr>
          <p:cNvPr id="27" name="直接箭头连接符 26"/>
          <p:cNvCxnSpPr/>
          <p:nvPr>
            <p:custDataLst>
              <p:tags r:id="rId14"/>
            </p:custDataLst>
          </p:nvPr>
        </p:nvCxnSpPr>
        <p:spPr>
          <a:xfrm>
            <a:off x="7111365" y="4310380"/>
            <a:ext cx="0" cy="223520"/>
          </a:xfrm>
          <a:prstGeom prst="straightConnector1">
            <a:avLst/>
          </a:prstGeom>
          <a:ln w="12700" cmpd="sng">
            <a:solidFill>
              <a:schemeClr val="tx1"/>
            </a:solidFill>
            <a:prstDash val="solid"/>
            <a:tailEnd type="arrow" w="med" len="med"/>
          </a:ln>
        </p:spPr>
        <p:style>
          <a:lnRef idx="1">
            <a:schemeClr val="dk1"/>
          </a:lnRef>
          <a:fillRef idx="0">
            <a:schemeClr val="dk1"/>
          </a:fillRef>
          <a:effectRef idx="0">
            <a:schemeClr val="dk1"/>
          </a:effectRef>
          <a:fontRef idx="minor">
            <a:schemeClr val="tx1"/>
          </a:fontRef>
        </p:style>
      </p:cxnSp>
      <p:sp>
        <p:nvSpPr>
          <p:cNvPr id="28" name="圆角矩形 27"/>
          <p:cNvSpPr/>
          <p:nvPr>
            <p:custDataLst>
              <p:tags r:id="rId15"/>
            </p:custDataLst>
          </p:nvPr>
        </p:nvSpPr>
        <p:spPr>
          <a:xfrm>
            <a:off x="6430645" y="5111750"/>
            <a:ext cx="1360805" cy="354330"/>
          </a:xfrm>
          <a:prstGeom prst="roundRect">
            <a:avLst/>
          </a:prstGeom>
          <a:solidFill>
            <a:schemeClr val="bg1">
              <a:lumMod val="85000"/>
            </a:schemeClr>
          </a:solidFill>
          <a:effectLst>
            <a:innerShdw blurRad="114300">
              <a:srgbClr val="0070C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solidFill>
                  <a:schemeClr val="tx1"/>
                </a:solidFill>
                <a:effectLst>
                  <a:outerShdw blurRad="38100" dist="19050" dir="2700000" algn="tl" rotWithShape="0">
                    <a:schemeClr val="dk1">
                      <a:alpha val="40000"/>
                    </a:schemeClr>
                  </a:outerShdw>
                </a:effectLst>
                <a:latin typeface="+mn-ea"/>
              </a:rPr>
              <a:t>到期管理</a:t>
            </a:r>
            <a:endParaRPr lang="zh-CN" altLang="en-US" sz="1400">
              <a:solidFill>
                <a:schemeClr val="tx1"/>
              </a:solidFill>
              <a:effectLst>
                <a:outerShdw blurRad="38100" dist="19050" dir="2700000" algn="tl" rotWithShape="0">
                  <a:schemeClr val="dk1">
                    <a:alpha val="40000"/>
                  </a:schemeClr>
                </a:outerShdw>
              </a:effectLst>
              <a:latin typeface="+mn-ea"/>
            </a:endParaRPr>
          </a:p>
        </p:txBody>
      </p:sp>
      <p:cxnSp>
        <p:nvCxnSpPr>
          <p:cNvPr id="35" name="肘形连接符 34"/>
          <p:cNvCxnSpPr/>
          <p:nvPr>
            <p:custDataLst>
              <p:tags r:id="rId16"/>
            </p:custDataLst>
          </p:nvPr>
        </p:nvCxnSpPr>
        <p:spPr>
          <a:xfrm rot="16200000">
            <a:off x="6922770" y="2109470"/>
            <a:ext cx="1733550" cy="3175"/>
          </a:xfrm>
          <a:prstGeom prst="bentConnector4">
            <a:avLst>
              <a:gd name="adj1" fmla="val 91"/>
              <a:gd name="adj2" fmla="val 2663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17" idx="3"/>
          </p:cNvCxnSpPr>
          <p:nvPr>
            <p:custDataLst>
              <p:tags r:id="rId17"/>
            </p:custDataLst>
          </p:nvPr>
        </p:nvCxnSpPr>
        <p:spPr>
          <a:xfrm flipV="1">
            <a:off x="7791450" y="2399030"/>
            <a:ext cx="840740" cy="6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15" idx="3"/>
          </p:cNvCxnSpPr>
          <p:nvPr>
            <p:custDataLst>
              <p:tags r:id="rId18"/>
            </p:custDataLst>
          </p:nvPr>
        </p:nvCxnSpPr>
        <p:spPr>
          <a:xfrm flipV="1">
            <a:off x="7791450" y="1812925"/>
            <a:ext cx="840740" cy="88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文本框 41"/>
          <p:cNvSpPr txBox="1"/>
          <p:nvPr>
            <p:custDataLst>
              <p:tags r:id="rId19"/>
            </p:custDataLst>
          </p:nvPr>
        </p:nvSpPr>
        <p:spPr>
          <a:xfrm>
            <a:off x="7803515" y="2738755"/>
            <a:ext cx="775970" cy="233680"/>
          </a:xfrm>
          <a:prstGeom prst="rect">
            <a:avLst/>
          </a:prstGeom>
          <a:noFill/>
          <a:ln>
            <a:noFill/>
            <a:prstDash val="sysDash"/>
          </a:ln>
        </p:spPr>
        <p:txBody>
          <a:bodyPr wrap="square" lIns="90170" rtlCol="0" anchor="ctr" anchorCtr="0">
            <a:noAutofit/>
          </a:bodyPr>
          <a:p>
            <a:pPr algn="ctr">
              <a:lnSpc>
                <a:spcPct val="120000"/>
              </a:lnSpc>
            </a:pPr>
            <a:r>
              <a:rPr lang="zh-CN" altLang="en-US" sz="800" b="1" spc="300" dirty="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存在风险</a:t>
            </a:r>
            <a:endParaRPr lang="zh-CN" altLang="en-US" sz="800" b="1" spc="300" dirty="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endParaRPr>
          </a:p>
        </p:txBody>
      </p:sp>
      <p:sp>
        <p:nvSpPr>
          <p:cNvPr id="44" name="文本框 43"/>
          <p:cNvSpPr txBox="1"/>
          <p:nvPr>
            <p:custDataLst>
              <p:tags r:id="rId20"/>
            </p:custDataLst>
          </p:nvPr>
        </p:nvSpPr>
        <p:spPr>
          <a:xfrm>
            <a:off x="7803515" y="2163445"/>
            <a:ext cx="775970" cy="233680"/>
          </a:xfrm>
          <a:prstGeom prst="rect">
            <a:avLst/>
          </a:prstGeom>
          <a:noFill/>
          <a:ln>
            <a:noFill/>
            <a:prstDash val="sysDash"/>
          </a:ln>
        </p:spPr>
        <p:txBody>
          <a:bodyPr wrap="square" lIns="90170" rtlCol="0" anchor="ctr" anchorCtr="0">
            <a:noAutofit/>
          </a:bodyPr>
          <a:p>
            <a:pPr algn="ctr">
              <a:lnSpc>
                <a:spcPct val="120000"/>
              </a:lnSpc>
            </a:pPr>
            <a:r>
              <a:rPr lang="zh-CN" altLang="en-US" sz="800" b="1" spc="300" dirty="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不可行</a:t>
            </a:r>
            <a:endParaRPr lang="zh-CN" altLang="en-US" sz="800" b="1" spc="300" dirty="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endParaRPr>
          </a:p>
        </p:txBody>
      </p:sp>
      <p:sp>
        <p:nvSpPr>
          <p:cNvPr id="45" name="文本框 44"/>
          <p:cNvSpPr txBox="1"/>
          <p:nvPr>
            <p:custDataLst>
              <p:tags r:id="rId21"/>
            </p:custDataLst>
          </p:nvPr>
        </p:nvSpPr>
        <p:spPr>
          <a:xfrm>
            <a:off x="7803515" y="1588135"/>
            <a:ext cx="775970" cy="233680"/>
          </a:xfrm>
          <a:prstGeom prst="rect">
            <a:avLst/>
          </a:prstGeom>
          <a:noFill/>
          <a:ln>
            <a:noFill/>
            <a:prstDash val="sysDash"/>
          </a:ln>
        </p:spPr>
        <p:txBody>
          <a:bodyPr wrap="square" lIns="90170" rtlCol="0" anchor="ctr" anchorCtr="0">
            <a:noAutofit/>
          </a:bodyPr>
          <a:p>
            <a:pPr algn="ctr">
              <a:lnSpc>
                <a:spcPct val="120000"/>
              </a:lnSpc>
            </a:pPr>
            <a:r>
              <a:rPr lang="zh-CN" altLang="en-US" sz="800" b="1" spc="300" dirty="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不可行</a:t>
            </a:r>
            <a:endParaRPr lang="zh-CN" altLang="en-US" sz="800" b="1" spc="300" dirty="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endParaRPr>
          </a:p>
        </p:txBody>
      </p:sp>
      <p:sp>
        <p:nvSpPr>
          <p:cNvPr id="46" name="圆角矩形 45"/>
          <p:cNvSpPr/>
          <p:nvPr>
            <p:custDataLst>
              <p:tags r:id="rId22"/>
            </p:custDataLst>
          </p:nvPr>
        </p:nvSpPr>
        <p:spPr>
          <a:xfrm>
            <a:off x="8632190" y="3378200"/>
            <a:ext cx="1609725" cy="354330"/>
          </a:xfrm>
          <a:prstGeom prst="roundRect">
            <a:avLst/>
          </a:prstGeom>
          <a:solidFill>
            <a:schemeClr val="bg1">
              <a:lumMod val="85000"/>
            </a:schemeClr>
          </a:solidFill>
          <a:effectLst>
            <a:innerShdw blurRad="114300">
              <a:srgbClr val="0070C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solidFill>
                  <a:schemeClr val="tx1"/>
                </a:solidFill>
                <a:effectLst>
                  <a:outerShdw blurRad="38100" dist="19050" dir="2700000" algn="tl" rotWithShape="0">
                    <a:schemeClr val="dk1">
                      <a:alpha val="40000"/>
                    </a:schemeClr>
                  </a:outerShdw>
                </a:effectLst>
                <a:latin typeface="+mn-ea"/>
              </a:rPr>
              <a:t>向客户说明情况</a:t>
            </a:r>
            <a:endParaRPr lang="zh-CN" altLang="en-US" sz="1400">
              <a:solidFill>
                <a:schemeClr val="tx1"/>
              </a:solidFill>
              <a:effectLst>
                <a:outerShdw blurRad="38100" dist="19050" dir="2700000" algn="tl" rotWithShape="0">
                  <a:schemeClr val="dk1">
                    <a:alpha val="40000"/>
                  </a:schemeClr>
                </a:outerShdw>
              </a:effectLst>
              <a:latin typeface="+mn-ea"/>
            </a:endParaRPr>
          </a:p>
        </p:txBody>
      </p:sp>
      <p:cxnSp>
        <p:nvCxnSpPr>
          <p:cNvPr id="47" name="直接箭头连接符 46"/>
          <p:cNvCxnSpPr>
            <a:stCxn id="21" idx="3"/>
            <a:endCxn id="46" idx="1"/>
          </p:cNvCxnSpPr>
          <p:nvPr>
            <p:custDataLst>
              <p:tags r:id="rId23"/>
            </p:custDataLst>
          </p:nvPr>
        </p:nvCxnSpPr>
        <p:spPr>
          <a:xfrm>
            <a:off x="7791450" y="3555365"/>
            <a:ext cx="8407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文本框 47"/>
          <p:cNvSpPr txBox="1"/>
          <p:nvPr>
            <p:custDataLst>
              <p:tags r:id="rId24"/>
            </p:custDataLst>
          </p:nvPr>
        </p:nvSpPr>
        <p:spPr>
          <a:xfrm>
            <a:off x="7823835" y="3314065"/>
            <a:ext cx="775970" cy="233680"/>
          </a:xfrm>
          <a:prstGeom prst="rect">
            <a:avLst/>
          </a:prstGeom>
          <a:noFill/>
          <a:ln>
            <a:noFill/>
            <a:prstDash val="sysDash"/>
          </a:ln>
        </p:spPr>
        <p:txBody>
          <a:bodyPr wrap="square" lIns="90170" rtlCol="0" anchor="ctr" anchorCtr="0">
            <a:noAutofit/>
          </a:bodyPr>
          <a:p>
            <a:pPr algn="ctr">
              <a:lnSpc>
                <a:spcPct val="120000"/>
              </a:lnSpc>
            </a:pPr>
            <a:r>
              <a:rPr lang="zh-CN" altLang="en-US" sz="800" b="1" spc="300" dirty="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不同意</a:t>
            </a:r>
            <a:endParaRPr lang="zh-CN" altLang="en-US" sz="800" b="1" spc="300" dirty="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endParaRPr>
          </a:p>
        </p:txBody>
      </p:sp>
      <p:cxnSp>
        <p:nvCxnSpPr>
          <p:cNvPr id="49" name="直接箭头连接符 48"/>
          <p:cNvCxnSpPr/>
          <p:nvPr>
            <p:custDataLst>
              <p:tags r:id="rId25"/>
            </p:custDataLst>
          </p:nvPr>
        </p:nvCxnSpPr>
        <p:spPr>
          <a:xfrm>
            <a:off x="7111365" y="4888230"/>
            <a:ext cx="0" cy="223520"/>
          </a:xfrm>
          <a:prstGeom prst="straightConnector1">
            <a:avLst/>
          </a:prstGeom>
          <a:ln w="12700" cmpd="sng">
            <a:solidFill>
              <a:schemeClr val="tx1"/>
            </a:solidFill>
            <a:prstDash val="solid"/>
            <a:tailEnd type="arrow" w="med" len="med"/>
          </a:ln>
        </p:spPr>
        <p:style>
          <a:lnRef idx="1">
            <a:schemeClr val="dk1"/>
          </a:lnRef>
          <a:fillRef idx="0">
            <a:schemeClr val="dk1"/>
          </a:fillRef>
          <a:effectRef idx="0">
            <a:schemeClr val="dk1"/>
          </a:effectRef>
          <a:fontRef idx="minor">
            <a:schemeClr val="tx1"/>
          </a:fontRef>
        </p:style>
      </p:cxnSp>
    </p:spTree>
    <p:custDataLst>
      <p:tags r:id="rId26"/>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 name="标题"/>
          <p:cNvSpPr txBox="1"/>
          <p:nvPr>
            <p:custDataLst>
              <p:tags r:id="rId1"/>
            </p:custDataLst>
          </p:nvPr>
        </p:nvSpPr>
        <p:spPr>
          <a:xfrm>
            <a:off x="471805" y="235585"/>
            <a:ext cx="3760470" cy="619760"/>
          </a:xfrm>
          <a:prstGeom prst="rect">
            <a:avLst/>
          </a:prstGeom>
          <a:noFill/>
          <a:ln>
            <a:noFill/>
            <a:prstDash val="sysDash"/>
          </a:ln>
        </p:spPr>
        <p:txBody>
          <a:bodyPr wrap="square" lIns="90170" rtlCol="0" anchor="ctr" anchorCtr="0">
            <a:normAutofit/>
          </a:bodyPr>
          <a:p>
            <a:pPr algn="l">
              <a:lnSpc>
                <a:spcPct val="120000"/>
              </a:lnSpc>
            </a:pPr>
            <a:r>
              <a:rPr lang="zh-CN" altLang="en-US" sz="2800" b="1"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项目受理</a:t>
            </a:r>
            <a:r>
              <a:rPr lang="en-US" altLang="zh-CN" sz="2800" b="1"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en-US" sz="2800" b="1"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客户准入</a:t>
            </a:r>
            <a:endParaRPr lang="zh-CN" altLang="en-US" sz="2800" b="1"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40" name="文本框 39"/>
          <p:cNvSpPr txBox="1"/>
          <p:nvPr/>
        </p:nvSpPr>
        <p:spPr>
          <a:xfrm>
            <a:off x="985520" y="1708150"/>
            <a:ext cx="3437255" cy="3796665"/>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noAutofit/>
          </a:bodyPr>
          <a:p>
            <a:pPr>
              <a:lnSpc>
                <a:spcPct val="100000"/>
              </a:lnSpc>
            </a:pPr>
            <a:r>
              <a:rPr lang="zh-CN" altLang="en-US" sz="2000"/>
              <a:t> </a:t>
            </a:r>
            <a:r>
              <a:rPr lang="en-US" altLang="zh-CN" sz="2000"/>
              <a:t>      </a:t>
            </a:r>
            <a:r>
              <a:rPr lang="zh-CN" altLang="en-US" sz="2000"/>
              <a:t>按照财农﹝</a:t>
            </a:r>
            <a:r>
              <a:rPr lang="en-US" altLang="zh-CN" sz="2000">
                <a:sym typeface="+mn-ea"/>
              </a:rPr>
              <a:t>2017</a:t>
            </a:r>
            <a:r>
              <a:rPr lang="zh-CN" altLang="en-US" sz="2000"/>
              <a:t>﹞</a:t>
            </a:r>
            <a:r>
              <a:rPr lang="en-US" altLang="zh-CN" sz="2000"/>
              <a:t>40</a:t>
            </a:r>
            <a:r>
              <a:rPr lang="zh-CN" altLang="en-US" sz="2000"/>
              <a:t>号及财农</a:t>
            </a:r>
            <a:r>
              <a:rPr lang="zh-CN" altLang="en-US" sz="2000">
                <a:sym typeface="+mn-ea"/>
              </a:rPr>
              <a:t>﹝</a:t>
            </a:r>
            <a:r>
              <a:rPr lang="en-US" altLang="zh-CN" sz="2000">
                <a:sym typeface="+mn-ea"/>
              </a:rPr>
              <a:t>2020</a:t>
            </a:r>
            <a:r>
              <a:rPr lang="zh-CN" altLang="en-US" sz="2000">
                <a:sym typeface="+mn-ea"/>
              </a:rPr>
              <a:t>﹞</a:t>
            </a:r>
            <a:r>
              <a:rPr lang="en-US" altLang="zh-CN" sz="2000">
                <a:sym typeface="+mn-ea"/>
              </a:rPr>
              <a:t>15</a:t>
            </a:r>
            <a:r>
              <a:rPr lang="zh-CN" altLang="en-US" sz="2000">
                <a:sym typeface="+mn-ea"/>
              </a:rPr>
              <a:t>号文件要求，公司严格执行</a:t>
            </a:r>
            <a:r>
              <a:rPr lang="en-US" altLang="zh-CN" sz="2000">
                <a:sym typeface="+mn-ea"/>
              </a:rPr>
              <a:t>“</a:t>
            </a:r>
            <a:r>
              <a:rPr lang="zh-CN" altLang="en-US" sz="2000">
                <a:sym typeface="+mn-ea"/>
              </a:rPr>
              <a:t>双控</a:t>
            </a:r>
            <a:r>
              <a:rPr lang="en-US" altLang="zh-CN" sz="2000">
                <a:sym typeface="+mn-ea"/>
              </a:rPr>
              <a:t>”</a:t>
            </a:r>
            <a:r>
              <a:rPr lang="zh-CN" altLang="en-US" sz="2000">
                <a:sym typeface="+mn-ea"/>
              </a:rPr>
              <a:t>标准。</a:t>
            </a:r>
            <a:endParaRPr lang="zh-CN" altLang="en-US" sz="2000">
              <a:sym typeface="+mn-ea"/>
            </a:endParaRPr>
          </a:p>
          <a:p>
            <a:pPr>
              <a:lnSpc>
                <a:spcPct val="100000"/>
              </a:lnSpc>
            </a:pPr>
            <a:r>
              <a:rPr lang="en-US" altLang="zh-CN" sz="2000">
                <a:sym typeface="+mn-ea"/>
              </a:rPr>
              <a:t>       </a:t>
            </a:r>
            <a:r>
              <a:rPr lang="zh-CN" altLang="en-US" sz="2000">
                <a:sym typeface="+mn-ea"/>
              </a:rPr>
              <a:t>结合两指导性文件要求，公司印发了</a:t>
            </a:r>
            <a:r>
              <a:rPr lang="zh-CN" altLang="en-US" sz="2000">
                <a:sym typeface="+mn-lt"/>
              </a:rPr>
              <a:t>《省农业担保公司关于“双控”业务范围的备案报告》（黑农〔2020〕81号），明确适用于我司的担保业务范围。</a:t>
            </a:r>
            <a:endParaRPr lang="zh-CN" altLang="en-US" sz="2000"/>
          </a:p>
          <a:p>
            <a:pPr>
              <a:lnSpc>
                <a:spcPct val="100000"/>
              </a:lnSpc>
            </a:pPr>
            <a:endParaRPr lang="zh-CN" altLang="en-US" sz="2000"/>
          </a:p>
          <a:p>
            <a:pPr>
              <a:lnSpc>
                <a:spcPct val="100000"/>
              </a:lnSpc>
            </a:pPr>
            <a:endParaRPr lang="zh-CN" altLang="en-US" sz="2000"/>
          </a:p>
          <a:p>
            <a:pPr>
              <a:lnSpc>
                <a:spcPct val="100000"/>
              </a:lnSpc>
            </a:pPr>
            <a:endParaRPr lang="zh-CN" altLang="en-US" sz="2000"/>
          </a:p>
          <a:p>
            <a:pPr>
              <a:lnSpc>
                <a:spcPct val="100000"/>
              </a:lnSpc>
            </a:pPr>
            <a:endParaRPr lang="zh-CN" altLang="en-US" sz="2000"/>
          </a:p>
          <a:p>
            <a:pPr>
              <a:lnSpc>
                <a:spcPct val="100000"/>
              </a:lnSpc>
            </a:pPr>
            <a:endParaRPr lang="zh-CN" altLang="en-US" sz="2000"/>
          </a:p>
          <a:p>
            <a:pPr>
              <a:lnSpc>
                <a:spcPct val="100000"/>
              </a:lnSpc>
            </a:pPr>
            <a:r>
              <a:rPr lang="en-US" altLang="zh-CN" sz="2000"/>
              <a:t>   </a:t>
            </a:r>
            <a:endParaRPr lang="zh-CN" altLang="en-US" sz="2000" dirty="0" smtClean="0">
              <a:sym typeface="+mn-ea"/>
            </a:endParaRPr>
          </a:p>
          <a:p>
            <a:pPr>
              <a:lnSpc>
                <a:spcPct val="100000"/>
              </a:lnSpc>
            </a:pPr>
            <a:endParaRPr lang="zh-CN" altLang="en-US" sz="2000"/>
          </a:p>
        </p:txBody>
      </p:sp>
      <p:sp>
        <p:nvSpPr>
          <p:cNvPr id="2" name="文本框 1"/>
          <p:cNvSpPr txBox="1"/>
          <p:nvPr/>
        </p:nvSpPr>
        <p:spPr>
          <a:xfrm>
            <a:off x="4873625" y="1708150"/>
            <a:ext cx="6720840" cy="1938655"/>
          </a:xfrm>
          <a:prstGeom prst="rect">
            <a:avLst/>
          </a:prstGeom>
        </p:spPr>
        <p:style>
          <a:lnRef idx="2">
            <a:schemeClr val="accent1"/>
          </a:lnRef>
          <a:fillRef idx="1">
            <a:schemeClr val="lt1"/>
          </a:fillRef>
          <a:effectRef idx="0">
            <a:schemeClr val="accent1"/>
          </a:effectRef>
          <a:fontRef idx="minor">
            <a:schemeClr val="dk1"/>
          </a:fontRef>
        </p:style>
        <p:txBody>
          <a:bodyPr wrap="square" lIns="90170" rtlCol="0" anchor="ctr" anchorCtr="0">
            <a:normAutofit lnSpcReduction="20000"/>
          </a:bodyPr>
          <a:p>
            <a:pPr algn="l">
              <a:lnSpc>
                <a:spcPct val="150000"/>
              </a:lnSpc>
              <a:buClrTx/>
              <a:buSzTx/>
              <a:buFontTx/>
            </a:pPr>
            <a:r>
              <a:rPr lang="en-US" altLang="zh-CN" sz="2000"/>
              <a:t>       种养大户、</a:t>
            </a:r>
            <a:r>
              <a:rPr lang="en-US" altLang="zh-CN" sz="2000">
                <a:sym typeface="+mn-ea"/>
              </a:rPr>
              <a:t>家庭农场、涉农个体商户</a:t>
            </a:r>
            <a:endParaRPr lang="en-US" altLang="zh-CN" sz="2000">
              <a:sym typeface="+mn-ea"/>
            </a:endParaRPr>
          </a:p>
          <a:p>
            <a:pPr algn="l">
              <a:lnSpc>
                <a:spcPct val="150000"/>
              </a:lnSpc>
              <a:buClrTx/>
              <a:buSzTx/>
              <a:buFontTx/>
            </a:pPr>
            <a:r>
              <a:rPr lang="en-US" altLang="zh-CN" sz="2000"/>
              <a:t>       农民合作社、农业社会化服务组织</a:t>
            </a:r>
            <a:endParaRPr lang="en-US" altLang="zh-CN" sz="2000"/>
          </a:p>
          <a:p>
            <a:pPr algn="l">
              <a:lnSpc>
                <a:spcPct val="150000"/>
              </a:lnSpc>
              <a:buClrTx/>
              <a:buSzTx/>
              <a:buFontTx/>
            </a:pPr>
            <a:r>
              <a:rPr lang="en-US" altLang="zh-CN" sz="2000"/>
              <a:t>       农业企业</a:t>
            </a:r>
            <a:endParaRPr lang="en-US" altLang="zh-CN" sz="2000"/>
          </a:p>
          <a:p>
            <a:pPr algn="l">
              <a:lnSpc>
                <a:spcPct val="150000"/>
              </a:lnSpc>
              <a:buClrTx/>
              <a:buSzTx/>
              <a:buFontTx/>
            </a:pPr>
            <a:r>
              <a:rPr lang="en-US" altLang="zh-CN" sz="2000"/>
              <a:t>       国有农（团）场中符合条件的农业适度规模经营主体</a:t>
            </a:r>
            <a:endParaRPr lang="en-US" altLang="zh-CN" sz="2000"/>
          </a:p>
        </p:txBody>
      </p:sp>
      <p:graphicFrame>
        <p:nvGraphicFramePr>
          <p:cNvPr id="5" name="对象 4">
            <a:hlinkClick r:id="" action="ppaction://ole?verb="/>
          </p:cNvPr>
          <p:cNvGraphicFramePr>
            <a:graphicFrameLocks noChangeAspect="1"/>
          </p:cNvGraphicFramePr>
          <p:nvPr/>
        </p:nvGraphicFramePr>
        <p:xfrm>
          <a:off x="1075690" y="4636770"/>
          <a:ext cx="971550" cy="666750"/>
        </p:xfrm>
        <a:graphic>
          <a:graphicData uri="http://schemas.openxmlformats.org/presentationml/2006/ole">
            <mc:AlternateContent xmlns:mc="http://schemas.openxmlformats.org/markup-compatibility/2006">
              <mc:Choice xmlns:v="urn:schemas-microsoft-com:vml" Requires="v">
                <p:oleObj spid="_x0000_s1026" name="" showAsIcon="1" r:id="rId2" imgW="971550" imgH="666750" progId="Package">
                  <p:embed/>
                </p:oleObj>
              </mc:Choice>
              <mc:Fallback>
                <p:oleObj name="" showAsIcon="1" r:id="rId2" imgW="971550" imgH="666750" progId="Package">
                  <p:embed/>
                  <p:pic>
                    <p:nvPicPr>
                      <p:cNvPr id="0" name="图片 1025"/>
                      <p:cNvPicPr/>
                      <p:nvPr/>
                    </p:nvPicPr>
                    <p:blipFill>
                      <a:blip r:embed="rId3"/>
                      <a:stretch>
                        <a:fillRect/>
                      </a:stretch>
                    </p:blipFill>
                    <p:spPr>
                      <a:xfrm>
                        <a:off x="1075690" y="4636770"/>
                        <a:ext cx="971550" cy="666750"/>
                      </a:xfrm>
                      <a:prstGeom prst="rect">
                        <a:avLst/>
                      </a:prstGeom>
                    </p:spPr>
                  </p:pic>
                </p:oleObj>
              </mc:Fallback>
            </mc:AlternateContent>
          </a:graphicData>
        </a:graphic>
      </p:graphicFrame>
      <p:sp>
        <p:nvSpPr>
          <p:cNvPr id="7" name="文本框 6"/>
          <p:cNvSpPr txBox="1"/>
          <p:nvPr/>
        </p:nvSpPr>
        <p:spPr>
          <a:xfrm>
            <a:off x="1183005" y="1210310"/>
            <a:ext cx="1944370" cy="398780"/>
          </a:xfrm>
          <a:prstGeom prst="rect">
            <a:avLst/>
          </a:prstGeom>
          <a:noFill/>
        </p:spPr>
        <p:txBody>
          <a:bodyPr wrap="square" rtlCol="0">
            <a:spAutoFit/>
          </a:bodyPr>
          <a:p>
            <a:pPr>
              <a:lnSpc>
                <a:spcPct val="100000"/>
              </a:lnSpc>
            </a:pPr>
            <a:r>
              <a:rPr lang="zh-CN" altLang="en-US" sz="2000">
                <a:sym typeface="+mn-ea"/>
              </a:rPr>
              <a:t>一、业务范围</a:t>
            </a:r>
            <a:endParaRPr lang="zh-CN" altLang="en-US" sz="2000"/>
          </a:p>
        </p:txBody>
      </p:sp>
      <p:sp>
        <p:nvSpPr>
          <p:cNvPr id="4" name="文本框 3"/>
          <p:cNvSpPr txBox="1"/>
          <p:nvPr>
            <p:custDataLst>
              <p:tags r:id="rId4"/>
            </p:custDataLst>
          </p:nvPr>
        </p:nvSpPr>
        <p:spPr>
          <a:xfrm>
            <a:off x="4873625" y="1210310"/>
            <a:ext cx="1944370" cy="398780"/>
          </a:xfrm>
          <a:prstGeom prst="rect">
            <a:avLst/>
          </a:prstGeom>
          <a:noFill/>
        </p:spPr>
        <p:txBody>
          <a:bodyPr wrap="square" rtlCol="0">
            <a:spAutoFit/>
          </a:bodyPr>
          <a:p>
            <a:pPr>
              <a:lnSpc>
                <a:spcPct val="100000"/>
              </a:lnSpc>
            </a:pPr>
            <a:r>
              <a:rPr lang="zh-CN" altLang="en-US" sz="2000">
                <a:sym typeface="+mn-ea"/>
              </a:rPr>
              <a:t>二、服务对象</a:t>
            </a:r>
            <a:endParaRPr lang="zh-CN" altLang="en-US" sz="2000"/>
          </a:p>
        </p:txBody>
      </p:sp>
      <p:sp>
        <p:nvSpPr>
          <p:cNvPr id="17413" name="AutoShape 16"/>
          <p:cNvSpPr/>
          <p:nvPr>
            <p:custDataLst>
              <p:tags r:id="rId5"/>
            </p:custDataLst>
          </p:nvPr>
        </p:nvSpPr>
        <p:spPr>
          <a:xfrm>
            <a:off x="5021580" y="1993900"/>
            <a:ext cx="247650" cy="239395"/>
          </a:xfrm>
          <a:custGeom>
            <a:avLst/>
            <a:gdLst/>
            <a:ahLst/>
            <a:cxnLst>
              <a:cxn ang="0">
                <a:pos x="2147483647" y="0"/>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0" name="AutoShape 16"/>
          <p:cNvSpPr/>
          <p:nvPr>
            <p:custDataLst>
              <p:tags r:id="rId6"/>
            </p:custDataLst>
          </p:nvPr>
        </p:nvSpPr>
        <p:spPr>
          <a:xfrm>
            <a:off x="5021580" y="2389505"/>
            <a:ext cx="247650" cy="239395"/>
          </a:xfrm>
          <a:custGeom>
            <a:avLst/>
            <a:gdLst/>
            <a:ahLst/>
            <a:cxnLst>
              <a:cxn ang="0">
                <a:pos x="2147483647" y="0"/>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C000"/>
          </a:solidFill>
          <a:ln w="9525">
            <a:noFill/>
          </a:ln>
        </p:spPr>
        <p:txBody>
          <a:bodyPr wrap="none" anchor="ctr" anchorCtr="0"/>
          <a:p>
            <a:endParaRPr lang="zh-CN" altLang="en-US" dirty="0">
              <a:solidFill>
                <a:schemeClr val="tx1"/>
              </a:solidFill>
              <a:latin typeface="Arial" panose="020B0604020202020204" pitchFamily="34" charset="0"/>
              <a:ea typeface="宋体" panose="02010600030101010101" pitchFamily="2" charset="-122"/>
            </a:endParaRPr>
          </a:p>
        </p:txBody>
      </p:sp>
      <p:sp>
        <p:nvSpPr>
          <p:cNvPr id="11" name="AutoShape 16"/>
          <p:cNvSpPr/>
          <p:nvPr>
            <p:custDataLst>
              <p:tags r:id="rId7"/>
            </p:custDataLst>
          </p:nvPr>
        </p:nvSpPr>
        <p:spPr>
          <a:xfrm>
            <a:off x="5031105" y="3189605"/>
            <a:ext cx="247650" cy="248920"/>
          </a:xfrm>
          <a:custGeom>
            <a:avLst/>
            <a:gdLst/>
            <a:ahLst/>
            <a:cxnLst>
              <a:cxn ang="0">
                <a:pos x="2147483647" y="0"/>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B050"/>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 name="AutoShape 16"/>
          <p:cNvSpPr/>
          <p:nvPr>
            <p:custDataLst>
              <p:tags r:id="rId8"/>
            </p:custDataLst>
          </p:nvPr>
        </p:nvSpPr>
        <p:spPr>
          <a:xfrm>
            <a:off x="5021580" y="2803525"/>
            <a:ext cx="247650" cy="239395"/>
          </a:xfrm>
          <a:custGeom>
            <a:avLst/>
            <a:gdLst/>
            <a:ahLst/>
            <a:cxnLst>
              <a:cxn ang="0">
                <a:pos x="2147483647" y="0"/>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B0F0"/>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3" name="文本框 12"/>
          <p:cNvSpPr txBox="1"/>
          <p:nvPr>
            <p:custDataLst>
              <p:tags r:id="rId9"/>
            </p:custDataLst>
          </p:nvPr>
        </p:nvSpPr>
        <p:spPr>
          <a:xfrm>
            <a:off x="4873625" y="3745865"/>
            <a:ext cx="1944370" cy="398780"/>
          </a:xfrm>
          <a:prstGeom prst="rect">
            <a:avLst/>
          </a:prstGeom>
          <a:noFill/>
        </p:spPr>
        <p:txBody>
          <a:bodyPr wrap="square" rtlCol="0">
            <a:spAutoFit/>
          </a:bodyPr>
          <a:p>
            <a:pPr>
              <a:lnSpc>
                <a:spcPct val="100000"/>
              </a:lnSpc>
            </a:pPr>
            <a:r>
              <a:rPr lang="zh-CN" altLang="en-US" sz="2000">
                <a:sym typeface="+mn-ea"/>
              </a:rPr>
              <a:t>三、额度控制</a:t>
            </a:r>
            <a:endParaRPr lang="zh-CN" altLang="en-US" sz="2000"/>
          </a:p>
        </p:txBody>
      </p:sp>
      <p:sp>
        <p:nvSpPr>
          <p:cNvPr id="14" name="文本框 13"/>
          <p:cNvSpPr txBox="1"/>
          <p:nvPr/>
        </p:nvSpPr>
        <p:spPr>
          <a:xfrm>
            <a:off x="4873625" y="4243705"/>
            <a:ext cx="6720840" cy="1277620"/>
          </a:xfrm>
          <a:prstGeom prst="rect">
            <a:avLst/>
          </a:prstGeom>
          <a:noFill/>
          <a:ln w="12700" cmpd="sng">
            <a:solidFill>
              <a:srgbClr val="00B050"/>
            </a:solidFill>
            <a:prstDash val="solid"/>
          </a:ln>
        </p:spPr>
        <p:txBody>
          <a:bodyPr wrap="square" lIns="90170" rtlCol="0" anchor="ctr" anchorCtr="0">
            <a:normAutofit fontScale="90000"/>
          </a:bodyPr>
          <a:p>
            <a:pPr>
              <a:lnSpc>
                <a:spcPct val="120000"/>
              </a:lnSpc>
            </a:pPr>
            <a:r>
              <a:rPr lang="en-US" altLang="zh-CN" sz="2000">
                <a:sym typeface="+mn-ea"/>
              </a:rPr>
              <a:t>       </a:t>
            </a:r>
            <a:r>
              <a:rPr lang="zh-CN" altLang="en-US" sz="2000">
                <a:sym typeface="+mn-ea"/>
              </a:rPr>
              <a:t>单户在保余额不超过</a:t>
            </a:r>
            <a:r>
              <a:rPr lang="en-US" altLang="zh-CN" sz="2000">
                <a:sym typeface="+mn-ea"/>
              </a:rPr>
              <a:t>1000</a:t>
            </a:r>
            <a:r>
              <a:rPr lang="zh-CN" altLang="en-US" sz="2000">
                <a:sym typeface="+mn-ea"/>
              </a:rPr>
              <a:t>万元，</a:t>
            </a:r>
            <a:r>
              <a:rPr sz="2000">
                <a:sym typeface="+mn-ea"/>
              </a:rPr>
              <a:t>同时10万元-300万元的政策性业务在保余额不得低于总担保余额的70%</a:t>
            </a:r>
            <a:endParaRPr sz="2000">
              <a:sym typeface="+mn-ea"/>
            </a:endParaRPr>
          </a:p>
          <a:p>
            <a:pPr>
              <a:lnSpc>
                <a:spcPct val="120000"/>
              </a:lnSpc>
            </a:pPr>
            <a:r>
              <a:rPr lang="en-US" sz="2000">
                <a:sym typeface="+mn-ea"/>
              </a:rPr>
              <a:t>       </a:t>
            </a:r>
            <a:r>
              <a:rPr lang="zh-CN" altLang="en-US" sz="2000">
                <a:solidFill>
                  <a:srgbClr val="FF0000"/>
                </a:solidFill>
                <a:sym typeface="+mn-ea"/>
              </a:rPr>
              <a:t>新增业务（非存量新增业务）原则上控制在</a:t>
            </a:r>
            <a:r>
              <a:rPr lang="en-US" altLang="zh-CN" sz="2000">
                <a:solidFill>
                  <a:srgbClr val="FF0000"/>
                </a:solidFill>
                <a:sym typeface="+mn-ea"/>
              </a:rPr>
              <a:t>10-300</a:t>
            </a:r>
            <a:r>
              <a:rPr lang="zh-CN" altLang="en-US" sz="2000">
                <a:solidFill>
                  <a:srgbClr val="FF0000"/>
                </a:solidFill>
                <a:sym typeface="+mn-ea"/>
              </a:rPr>
              <a:t>万元之间</a:t>
            </a:r>
            <a:endParaRPr lang="zh-CN" altLang="en-US" sz="2000">
              <a:solidFill>
                <a:srgbClr val="FF0000"/>
              </a:solidFill>
              <a:sym typeface="+mn-ea"/>
            </a:endParaRPr>
          </a:p>
        </p:txBody>
      </p:sp>
    </p:spTree>
    <p:custDataLst>
      <p:tags r:id="rId10"/>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 name="标题"/>
          <p:cNvSpPr txBox="1"/>
          <p:nvPr>
            <p:custDataLst>
              <p:tags r:id="rId1"/>
            </p:custDataLst>
          </p:nvPr>
        </p:nvSpPr>
        <p:spPr>
          <a:xfrm>
            <a:off x="471805" y="235585"/>
            <a:ext cx="3760470" cy="619760"/>
          </a:xfrm>
          <a:prstGeom prst="rect">
            <a:avLst/>
          </a:prstGeom>
          <a:noFill/>
          <a:ln>
            <a:noFill/>
            <a:prstDash val="sysDash"/>
          </a:ln>
        </p:spPr>
        <p:txBody>
          <a:bodyPr wrap="square" lIns="90170" rtlCol="0" anchor="ctr" anchorCtr="0">
            <a:normAutofit/>
          </a:bodyPr>
          <a:p>
            <a:pPr algn="l">
              <a:lnSpc>
                <a:spcPct val="120000"/>
              </a:lnSpc>
            </a:pPr>
            <a:r>
              <a:rPr lang="zh-CN" altLang="en-US" sz="2800" b="1"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项目受理</a:t>
            </a:r>
            <a:r>
              <a:rPr lang="en-US" altLang="zh-CN" sz="2800" b="1"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en-US" sz="2800" b="1"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客户准入</a:t>
            </a:r>
            <a:endParaRPr lang="zh-CN" altLang="en-US" sz="2800" b="1"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40" name="文本框 39"/>
          <p:cNvSpPr txBox="1"/>
          <p:nvPr/>
        </p:nvSpPr>
        <p:spPr>
          <a:xfrm>
            <a:off x="985520" y="1708150"/>
            <a:ext cx="8573770" cy="3573780"/>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noAutofit/>
          </a:bodyPr>
          <a:p>
            <a:pPr>
              <a:lnSpc>
                <a:spcPct val="150000"/>
              </a:lnSpc>
            </a:pPr>
            <a:r>
              <a:rPr lang="zh-CN" altLang="en-US" sz="2000"/>
              <a:t> </a:t>
            </a:r>
            <a:r>
              <a:rPr lang="en-US" altLang="zh-CN" sz="2000"/>
              <a:t>   （一）属于</a:t>
            </a:r>
            <a:r>
              <a:rPr lang="zh-CN" altLang="en-US" sz="2000"/>
              <a:t>国家政策</a:t>
            </a:r>
            <a:r>
              <a:rPr lang="en-US" altLang="zh-CN" sz="2000"/>
              <a:t>禁止介入的行业。</a:t>
            </a:r>
            <a:endParaRPr lang="en-US" altLang="zh-CN" sz="2000"/>
          </a:p>
          <a:p>
            <a:pPr>
              <a:lnSpc>
                <a:spcPct val="150000"/>
              </a:lnSpc>
            </a:pPr>
            <a:r>
              <a:rPr lang="en-US" altLang="zh-CN" sz="2000"/>
              <a:t>    </a:t>
            </a:r>
            <a:r>
              <a:rPr lang="zh-CN" altLang="en-US" sz="2000"/>
              <a:t>（二）与公司逾期担保、逾期债务关系尚未解除的。</a:t>
            </a:r>
            <a:endParaRPr lang="zh-CN" altLang="en-US" sz="2000"/>
          </a:p>
          <a:p>
            <a:pPr>
              <a:lnSpc>
                <a:spcPct val="150000"/>
              </a:lnSpc>
            </a:pPr>
            <a:r>
              <a:rPr lang="en-US" altLang="zh-CN" sz="2000"/>
              <a:t>    </a:t>
            </a:r>
            <a:r>
              <a:rPr lang="zh-CN" altLang="en-US" sz="2000"/>
              <a:t>（三）在公司虽未有逾期担保但已被认定存在风险的。</a:t>
            </a:r>
            <a:endParaRPr lang="zh-CN" altLang="en-US" sz="2000"/>
          </a:p>
          <a:p>
            <a:pPr>
              <a:lnSpc>
                <a:spcPct val="150000"/>
              </a:lnSpc>
            </a:pPr>
            <a:r>
              <a:rPr lang="en-US" altLang="zh-CN" sz="2000"/>
              <a:t>    </a:t>
            </a:r>
            <a:r>
              <a:rPr lang="zh-CN" altLang="en-US" sz="2000"/>
              <a:t>（四）有重大不良信用记录及涉及重大法律纠纷的。</a:t>
            </a:r>
            <a:endParaRPr lang="zh-CN" altLang="en-US" sz="2000"/>
          </a:p>
          <a:p>
            <a:pPr>
              <a:lnSpc>
                <a:spcPct val="150000"/>
              </a:lnSpc>
            </a:pPr>
            <a:r>
              <a:rPr lang="en-US" altLang="zh-CN" sz="2000"/>
              <a:t>    </a:t>
            </a:r>
            <a:r>
              <a:rPr lang="zh-CN" altLang="en-US" sz="2000"/>
              <a:t>（五）经营恶化且难以改变，财务状况明显不良。</a:t>
            </a:r>
            <a:endParaRPr lang="zh-CN" altLang="en-US" sz="2000"/>
          </a:p>
          <a:p>
            <a:pPr>
              <a:lnSpc>
                <a:spcPct val="150000"/>
              </a:lnSpc>
            </a:pPr>
            <a:r>
              <a:rPr lang="en-US" altLang="zh-CN" sz="2000"/>
              <a:t>    </a:t>
            </a:r>
            <a:r>
              <a:rPr lang="zh-CN" altLang="en-US" sz="2000"/>
              <a:t>（六）无法证明贷款用途或贷款用途明显不符合实际的。</a:t>
            </a:r>
            <a:endParaRPr lang="zh-CN" altLang="en-US" sz="2000"/>
          </a:p>
          <a:p>
            <a:pPr>
              <a:lnSpc>
                <a:spcPct val="150000"/>
              </a:lnSpc>
            </a:pPr>
            <a:r>
              <a:rPr lang="en-US" altLang="zh-CN" sz="2000"/>
              <a:t>    </a:t>
            </a:r>
            <a:r>
              <a:rPr lang="zh-CN" altLang="en-US" sz="2000"/>
              <a:t>（七）非业务机构管辖区域经营的。</a:t>
            </a:r>
            <a:r>
              <a:rPr lang="zh-CN" altLang="en-US" sz="2000">
                <a:solidFill>
                  <a:srgbClr val="FF0000"/>
                </a:solidFill>
              </a:rPr>
              <a:t>（以客户经营所在地判定）</a:t>
            </a:r>
            <a:endParaRPr lang="zh-CN" altLang="en-US" sz="2000"/>
          </a:p>
          <a:p>
            <a:pPr>
              <a:lnSpc>
                <a:spcPct val="100000"/>
              </a:lnSpc>
            </a:pPr>
            <a:endParaRPr lang="zh-CN" altLang="en-US" sz="2000"/>
          </a:p>
          <a:p>
            <a:pPr>
              <a:lnSpc>
                <a:spcPct val="100000"/>
              </a:lnSpc>
            </a:pPr>
            <a:endParaRPr lang="zh-CN" altLang="en-US" sz="2000"/>
          </a:p>
          <a:p>
            <a:pPr>
              <a:lnSpc>
                <a:spcPct val="100000"/>
              </a:lnSpc>
            </a:pPr>
            <a:endParaRPr lang="zh-CN" altLang="en-US" sz="2000"/>
          </a:p>
          <a:p>
            <a:pPr>
              <a:lnSpc>
                <a:spcPct val="100000"/>
              </a:lnSpc>
            </a:pPr>
            <a:endParaRPr lang="zh-CN" altLang="en-US" sz="2000"/>
          </a:p>
          <a:p>
            <a:pPr>
              <a:lnSpc>
                <a:spcPct val="100000"/>
              </a:lnSpc>
            </a:pPr>
            <a:r>
              <a:rPr lang="en-US" altLang="zh-CN" sz="2000"/>
              <a:t>   </a:t>
            </a:r>
            <a:endParaRPr lang="zh-CN" altLang="en-US" sz="2000" dirty="0" smtClean="0">
              <a:sym typeface="+mn-ea"/>
            </a:endParaRPr>
          </a:p>
          <a:p>
            <a:pPr>
              <a:lnSpc>
                <a:spcPct val="100000"/>
              </a:lnSpc>
            </a:pPr>
            <a:endParaRPr lang="zh-CN" altLang="en-US" sz="2000"/>
          </a:p>
        </p:txBody>
      </p:sp>
      <p:sp>
        <p:nvSpPr>
          <p:cNvPr id="7" name="文本框 6"/>
          <p:cNvSpPr txBox="1"/>
          <p:nvPr/>
        </p:nvSpPr>
        <p:spPr>
          <a:xfrm>
            <a:off x="1183005" y="1210310"/>
            <a:ext cx="4157980" cy="398780"/>
          </a:xfrm>
          <a:prstGeom prst="rect">
            <a:avLst/>
          </a:prstGeom>
          <a:noFill/>
        </p:spPr>
        <p:txBody>
          <a:bodyPr wrap="square" rtlCol="0">
            <a:spAutoFit/>
          </a:bodyPr>
          <a:p>
            <a:pPr>
              <a:lnSpc>
                <a:spcPct val="100000"/>
              </a:lnSpc>
            </a:pPr>
            <a:r>
              <a:rPr lang="zh-CN" altLang="en-US" sz="2000">
                <a:sym typeface="+mn-ea"/>
              </a:rPr>
              <a:t>四、不可准入客户类型</a:t>
            </a:r>
            <a:endParaRPr lang="zh-CN" altLang="en-US" sz="2000"/>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 name="标题"/>
          <p:cNvSpPr txBox="1"/>
          <p:nvPr>
            <p:custDataLst>
              <p:tags r:id="rId1"/>
            </p:custDataLst>
          </p:nvPr>
        </p:nvSpPr>
        <p:spPr>
          <a:xfrm>
            <a:off x="471805" y="235585"/>
            <a:ext cx="3760470" cy="619760"/>
          </a:xfrm>
          <a:prstGeom prst="rect">
            <a:avLst/>
          </a:prstGeom>
          <a:noFill/>
          <a:ln>
            <a:noFill/>
            <a:prstDash val="sysDash"/>
          </a:ln>
        </p:spPr>
        <p:txBody>
          <a:bodyPr wrap="square" lIns="90170" rtlCol="0" anchor="ctr" anchorCtr="0">
            <a:normAutofit/>
          </a:bodyPr>
          <a:p>
            <a:pPr algn="l">
              <a:lnSpc>
                <a:spcPct val="120000"/>
              </a:lnSpc>
            </a:pPr>
            <a:r>
              <a:rPr lang="zh-CN" altLang="en-US" sz="2800" b="1"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项目受理</a:t>
            </a:r>
            <a:r>
              <a:rPr lang="en-US" altLang="zh-CN" sz="2800" b="1"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en-US" sz="2800" b="1"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受理流程</a:t>
            </a:r>
            <a:endParaRPr lang="zh-CN" altLang="en-US" sz="2800" b="1"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9" name="燕尾形 8"/>
          <p:cNvSpPr/>
          <p:nvPr>
            <p:custDataLst>
              <p:tags r:id="rId2"/>
            </p:custDataLst>
          </p:nvPr>
        </p:nvSpPr>
        <p:spPr>
          <a:xfrm>
            <a:off x="1339215" y="1550035"/>
            <a:ext cx="2446655" cy="1188085"/>
          </a:xfrm>
          <a:prstGeom prst="chevron">
            <a:avLst/>
          </a:prstGeom>
          <a:gradFill>
            <a:gsLst>
              <a:gs pos="0">
                <a:srgbClr val="007BD3"/>
              </a:gs>
              <a:gs pos="100000">
                <a:srgbClr val="03437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业务咨询</a:t>
            </a:r>
            <a:endParaRPr lang="zh-CN" altLang="en-US">
              <a:solidFill>
                <a:schemeClr val="tx1"/>
              </a:solidFill>
            </a:endParaRPr>
          </a:p>
        </p:txBody>
      </p:sp>
      <p:sp>
        <p:nvSpPr>
          <p:cNvPr id="19" name="燕尾形 18"/>
          <p:cNvSpPr/>
          <p:nvPr>
            <p:custDataLst>
              <p:tags r:id="rId3"/>
            </p:custDataLst>
          </p:nvPr>
        </p:nvSpPr>
        <p:spPr>
          <a:xfrm>
            <a:off x="7638415" y="1550035"/>
            <a:ext cx="2446655" cy="1188085"/>
          </a:xfrm>
          <a:prstGeom prst="chevron">
            <a:avLst/>
          </a:prstGeom>
          <a:gradFill>
            <a:gsLst>
              <a:gs pos="0">
                <a:srgbClr val="007BD3"/>
              </a:gs>
              <a:gs pos="100000">
                <a:srgbClr val="03437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业务立项</a:t>
            </a:r>
            <a:endParaRPr lang="zh-CN" altLang="en-US">
              <a:solidFill>
                <a:schemeClr val="tx1"/>
              </a:solidFill>
            </a:endParaRPr>
          </a:p>
        </p:txBody>
      </p:sp>
      <p:sp>
        <p:nvSpPr>
          <p:cNvPr id="20" name="燕尾形 19"/>
          <p:cNvSpPr/>
          <p:nvPr>
            <p:custDataLst>
              <p:tags r:id="rId4"/>
            </p:custDataLst>
          </p:nvPr>
        </p:nvSpPr>
        <p:spPr>
          <a:xfrm>
            <a:off x="5561330" y="1550035"/>
            <a:ext cx="2446655" cy="1188085"/>
          </a:xfrm>
          <a:prstGeom prst="chevron">
            <a:avLst/>
          </a:prstGeom>
          <a:gradFill>
            <a:gsLst>
              <a:gs pos="0">
                <a:srgbClr val="007BD3"/>
              </a:gs>
              <a:gs pos="100000">
                <a:srgbClr val="03437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业务初审</a:t>
            </a:r>
            <a:endParaRPr lang="zh-CN" altLang="en-US">
              <a:solidFill>
                <a:schemeClr val="tx1"/>
              </a:solidFill>
            </a:endParaRPr>
          </a:p>
        </p:txBody>
      </p:sp>
      <p:sp>
        <p:nvSpPr>
          <p:cNvPr id="21" name="燕尾形 20"/>
          <p:cNvSpPr/>
          <p:nvPr>
            <p:custDataLst>
              <p:tags r:id="rId5"/>
            </p:custDataLst>
          </p:nvPr>
        </p:nvSpPr>
        <p:spPr>
          <a:xfrm>
            <a:off x="3464560" y="1550035"/>
            <a:ext cx="2446655" cy="1188085"/>
          </a:xfrm>
          <a:prstGeom prst="chevron">
            <a:avLst/>
          </a:prstGeom>
          <a:gradFill>
            <a:gsLst>
              <a:gs pos="0">
                <a:srgbClr val="007BD3"/>
              </a:gs>
              <a:gs pos="100000">
                <a:srgbClr val="03437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接收资料</a:t>
            </a:r>
            <a:endParaRPr lang="zh-CN" altLang="en-US">
              <a:solidFill>
                <a:schemeClr val="tx1"/>
              </a:solidFill>
            </a:endParaRPr>
          </a:p>
        </p:txBody>
      </p:sp>
      <p:sp>
        <p:nvSpPr>
          <p:cNvPr id="22" name="文本框 21"/>
          <p:cNvSpPr txBox="1"/>
          <p:nvPr/>
        </p:nvSpPr>
        <p:spPr>
          <a:xfrm>
            <a:off x="1339850" y="3054985"/>
            <a:ext cx="1842770" cy="2514600"/>
          </a:xfrm>
          <a:prstGeom prst="rect">
            <a:avLst/>
          </a:prstGeom>
          <a:noFill/>
          <a:ln w="12700" cmpd="sng">
            <a:solidFill>
              <a:srgbClr val="FF0000"/>
            </a:solidFill>
            <a:prstDash val="solid"/>
          </a:ln>
        </p:spPr>
        <p:txBody>
          <a:bodyPr wrap="square" lIns="90170" rtlCol="0" anchor="ctr" anchorCtr="0">
            <a:normAutofit/>
          </a:bodyPr>
          <a:p>
            <a:pPr algn="l">
              <a:lnSpc>
                <a:spcPct val="100000"/>
              </a:lnSpc>
            </a:pPr>
            <a:r>
              <a:rPr lang="en-US" altLang="zh-CN" sz="1400">
                <a:sym typeface="+mn-ea"/>
              </a:rPr>
              <a:t>1.</a:t>
            </a:r>
            <a:r>
              <a:rPr lang="zh-CN" altLang="en-US" sz="1400">
                <a:sym typeface="+mn-ea"/>
              </a:rPr>
              <a:t>了解客户的基本信息。</a:t>
            </a:r>
            <a:endParaRPr lang="en-US" altLang="zh-CN" sz="1400">
              <a:sym typeface="+mn-ea"/>
            </a:endParaRPr>
          </a:p>
          <a:p>
            <a:pPr algn="l">
              <a:lnSpc>
                <a:spcPct val="100000"/>
              </a:lnSpc>
            </a:pPr>
            <a:r>
              <a:rPr lang="en-US" altLang="zh-CN" sz="1400">
                <a:sym typeface="+mn-ea"/>
              </a:rPr>
              <a:t>2.</a:t>
            </a:r>
            <a:r>
              <a:rPr lang="zh-CN" altLang="en-US" sz="1400">
                <a:sym typeface="+mn-ea"/>
              </a:rPr>
              <a:t>介绍公司性质及</a:t>
            </a:r>
            <a:r>
              <a:rPr lang="zh-CN" sz="1400">
                <a:sym typeface="+mn-ea"/>
              </a:rPr>
              <a:t>支持范围。</a:t>
            </a:r>
            <a:endParaRPr lang="zh-CN" sz="1400">
              <a:sym typeface="+mn-ea"/>
            </a:endParaRPr>
          </a:p>
          <a:p>
            <a:pPr algn="l">
              <a:lnSpc>
                <a:spcPct val="100000"/>
              </a:lnSpc>
            </a:pPr>
            <a:r>
              <a:rPr lang="en-US" altLang="zh-CN" sz="1400">
                <a:sym typeface="+mn-ea"/>
              </a:rPr>
              <a:t>3.</a:t>
            </a:r>
            <a:r>
              <a:rPr lang="zh-CN" altLang="en-US" sz="1400">
                <a:sym typeface="+mn-ea"/>
              </a:rPr>
              <a:t>了解客户经营情况及融资需求。</a:t>
            </a:r>
            <a:endParaRPr lang="zh-CN" altLang="en-US" sz="1400">
              <a:sym typeface="+mn-ea"/>
            </a:endParaRPr>
          </a:p>
          <a:p>
            <a:pPr algn="l">
              <a:lnSpc>
                <a:spcPct val="100000"/>
              </a:lnSpc>
            </a:pPr>
            <a:r>
              <a:rPr lang="en-US" altLang="zh-CN" sz="1400">
                <a:sym typeface="+mn-ea"/>
              </a:rPr>
              <a:t>4.</a:t>
            </a:r>
            <a:r>
              <a:rPr lang="zh-CN" altLang="en-US" sz="1400">
                <a:sym typeface="+mn-ea"/>
              </a:rPr>
              <a:t>了解客户负债及信用情况。</a:t>
            </a:r>
            <a:endParaRPr lang="zh-CN" altLang="en-US" sz="1400">
              <a:sym typeface="+mn-ea"/>
            </a:endParaRPr>
          </a:p>
          <a:p>
            <a:pPr algn="l">
              <a:lnSpc>
                <a:spcPct val="100000"/>
              </a:lnSpc>
            </a:pPr>
            <a:r>
              <a:rPr lang="en-US" altLang="zh-CN" sz="1400">
                <a:sym typeface="+mn-ea"/>
              </a:rPr>
              <a:t>5</a:t>
            </a:r>
            <a:r>
              <a:rPr lang="zh-CN" altLang="en-US" sz="1400">
                <a:sym typeface="+mn-ea"/>
              </a:rPr>
              <a:t>了解客户可提供的反担保情况。</a:t>
            </a:r>
            <a:endParaRPr lang="zh-CN" sz="1400" spc="300" dirty="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endParaRPr>
          </a:p>
        </p:txBody>
      </p:sp>
      <p:sp>
        <p:nvSpPr>
          <p:cNvPr id="24" name="文本框 23"/>
          <p:cNvSpPr txBox="1"/>
          <p:nvPr>
            <p:custDataLst>
              <p:tags r:id="rId6"/>
            </p:custDataLst>
          </p:nvPr>
        </p:nvSpPr>
        <p:spPr>
          <a:xfrm>
            <a:off x="3464560" y="3054985"/>
            <a:ext cx="1842770" cy="2514600"/>
          </a:xfrm>
          <a:prstGeom prst="rect">
            <a:avLst/>
          </a:prstGeom>
          <a:noFill/>
          <a:ln w="12700" cmpd="sng">
            <a:solidFill>
              <a:srgbClr val="FF0000"/>
            </a:solidFill>
            <a:prstDash val="solid"/>
          </a:ln>
        </p:spPr>
        <p:txBody>
          <a:bodyPr wrap="square" lIns="90170" rtlCol="0" anchor="ctr" anchorCtr="0">
            <a:normAutofit/>
          </a:bodyPr>
          <a:p>
            <a:pPr algn="l">
              <a:lnSpc>
                <a:spcPct val="100000"/>
              </a:lnSpc>
            </a:pPr>
            <a:r>
              <a:rPr lang="zh-CN" altLang="en-US" sz="1400">
                <a:sym typeface="+mn-ea"/>
              </a:rPr>
              <a:t>法律地位资料、经营资料、信用资料、反担保资料等，根据不同业务品种及项目的复杂程度，受理阶段可增减受理资料，尽调时点获取资料也可。</a:t>
            </a:r>
            <a:endParaRPr lang="zh-CN" sz="1400" spc="300" dirty="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endParaRPr>
          </a:p>
        </p:txBody>
      </p:sp>
      <p:sp>
        <p:nvSpPr>
          <p:cNvPr id="25" name="文本框 24"/>
          <p:cNvSpPr txBox="1"/>
          <p:nvPr>
            <p:custDataLst>
              <p:tags r:id="rId7"/>
            </p:custDataLst>
          </p:nvPr>
        </p:nvSpPr>
        <p:spPr>
          <a:xfrm>
            <a:off x="5561330" y="3054985"/>
            <a:ext cx="1842770" cy="2514600"/>
          </a:xfrm>
          <a:prstGeom prst="rect">
            <a:avLst/>
          </a:prstGeom>
          <a:noFill/>
          <a:ln w="12700" cmpd="sng">
            <a:solidFill>
              <a:srgbClr val="FF0000"/>
            </a:solidFill>
            <a:prstDash val="solid"/>
          </a:ln>
        </p:spPr>
        <p:txBody>
          <a:bodyPr wrap="square" lIns="90170" rtlCol="0" anchor="ctr" anchorCtr="0">
            <a:normAutofit/>
          </a:bodyPr>
          <a:p>
            <a:pPr algn="l">
              <a:lnSpc>
                <a:spcPct val="150000"/>
              </a:lnSpc>
            </a:pPr>
            <a:r>
              <a:rPr lang="en-US" altLang="zh-CN" sz="1400">
                <a:sym typeface="+mn-ea"/>
              </a:rPr>
              <a:t>1.</a:t>
            </a:r>
            <a:r>
              <a:rPr lang="zh-CN" altLang="en-US" sz="1400">
                <a:sym typeface="+mn-ea"/>
              </a:rPr>
              <a:t>行业是否可以准入。</a:t>
            </a:r>
            <a:endParaRPr lang="en-US" altLang="zh-CN" sz="1400">
              <a:sym typeface="+mn-ea"/>
            </a:endParaRPr>
          </a:p>
          <a:p>
            <a:pPr algn="l">
              <a:lnSpc>
                <a:spcPct val="150000"/>
              </a:lnSpc>
            </a:pPr>
            <a:r>
              <a:rPr lang="en-US" altLang="zh-CN" sz="1400">
                <a:sym typeface="+mn-ea"/>
              </a:rPr>
              <a:t>2.</a:t>
            </a:r>
            <a:r>
              <a:rPr lang="zh-CN" altLang="en-US" sz="1400">
                <a:sym typeface="+mn-ea"/>
              </a:rPr>
              <a:t>调查客户背景。</a:t>
            </a:r>
            <a:endParaRPr lang="zh-CN" altLang="en-US" sz="1400">
              <a:sym typeface="+mn-ea"/>
            </a:endParaRPr>
          </a:p>
          <a:p>
            <a:pPr algn="l">
              <a:lnSpc>
                <a:spcPct val="150000"/>
              </a:lnSpc>
            </a:pPr>
            <a:r>
              <a:rPr lang="en-US" altLang="zh-CN" sz="1400">
                <a:sym typeface="+mn-ea"/>
              </a:rPr>
              <a:t>3.</a:t>
            </a:r>
            <a:r>
              <a:rPr lang="zh-CN" altLang="en-US" sz="1400">
                <a:sym typeface="+mn-ea"/>
              </a:rPr>
              <a:t>融资原因是否合理。</a:t>
            </a:r>
            <a:endParaRPr lang="zh-CN" altLang="en-US" sz="1400">
              <a:sym typeface="+mn-ea"/>
            </a:endParaRPr>
          </a:p>
          <a:p>
            <a:pPr algn="l">
              <a:lnSpc>
                <a:spcPct val="150000"/>
              </a:lnSpc>
            </a:pPr>
            <a:r>
              <a:rPr lang="en-US" altLang="zh-CN" sz="1400">
                <a:sym typeface="+mn-ea"/>
              </a:rPr>
              <a:t>4.</a:t>
            </a:r>
            <a:r>
              <a:rPr lang="zh-CN" altLang="en-US" sz="1400">
                <a:sym typeface="+mn-ea"/>
              </a:rPr>
              <a:t>初步判定可担保金额。</a:t>
            </a:r>
            <a:endParaRPr lang="en-US" altLang="zh-CN" sz="1400">
              <a:sym typeface="+mn-ea"/>
            </a:endParaRPr>
          </a:p>
          <a:p>
            <a:pPr algn="l">
              <a:lnSpc>
                <a:spcPct val="100000"/>
              </a:lnSpc>
            </a:pPr>
            <a:endParaRPr lang="zh-CN" altLang="en-US" sz="1400" spc="300" dirty="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endParaRPr>
          </a:p>
        </p:txBody>
      </p:sp>
      <p:sp>
        <p:nvSpPr>
          <p:cNvPr id="26" name="文本框 25"/>
          <p:cNvSpPr txBox="1"/>
          <p:nvPr>
            <p:custDataLst>
              <p:tags r:id="rId8"/>
            </p:custDataLst>
          </p:nvPr>
        </p:nvSpPr>
        <p:spPr>
          <a:xfrm>
            <a:off x="7638415" y="3054985"/>
            <a:ext cx="1842770" cy="2514600"/>
          </a:xfrm>
          <a:prstGeom prst="rect">
            <a:avLst/>
          </a:prstGeom>
          <a:noFill/>
          <a:ln w="12700" cmpd="sng">
            <a:solidFill>
              <a:srgbClr val="FF0000"/>
            </a:solidFill>
            <a:prstDash val="solid"/>
          </a:ln>
        </p:spPr>
        <p:txBody>
          <a:bodyPr wrap="square" lIns="90170" rtlCol="0" anchor="ctr" anchorCtr="0">
            <a:normAutofit/>
          </a:bodyPr>
          <a:p>
            <a:pPr algn="l">
              <a:lnSpc>
                <a:spcPct val="100000"/>
              </a:lnSpc>
            </a:pPr>
            <a:r>
              <a:rPr lang="zh-CN" altLang="en-US" sz="1400"/>
              <a:t>初审后，业务部门负责人决定是否立项。同意立项的，项目经理进入尽职调查阶段；对不同意立项的，应向客户说明原因。</a:t>
            </a:r>
            <a:endParaRPr lang="zh-CN" altLang="en-US" sz="1400"/>
          </a:p>
        </p:txBody>
      </p:sp>
    </p:spTree>
    <p:custDataLst>
      <p:tags r:id="rId9"/>
    </p:custDataLst>
  </p:cSld>
  <p:clrMapOvr>
    <a:masterClrMapping/>
  </p:clrMapOvr>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1"/>
  <p:tag name="KSO_WM_UNIT_LAYERLEVEL" val="1"/>
  <p:tag name="KSO_WM_TAG_VERSION" val="1.0"/>
  <p:tag name="KSO_WM_BEAUTIFY_FLAG" val="#wm#"/>
</p:tagLst>
</file>

<file path=ppt/tags/tag1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1"/>
  <p:tag name="KSO_WM_UNIT_LAYERLEVEL" val="1"/>
  <p:tag name="KSO_WM_TAG_VERSION" val="1.0"/>
  <p:tag name="KSO_WM_BEAUTIFY_FLAG" val="#wm#"/>
</p:tagLst>
</file>

<file path=ppt/tags/tag1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Lst>
</file>

<file path=ppt/tags/tag1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6*i*2"/>
  <p:tag name="KSO_WM_UNIT_LAYERLEVEL" val="1"/>
  <p:tag name="KSO_WM_TAG_VERSION" val="1.0"/>
  <p:tag name="KSO_WM_BEAUTIFY_FLAG" val="#wm#"/>
</p:tagLst>
</file>

<file path=ppt/tags/tag1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6*i*3"/>
  <p:tag name="KSO_WM_UNIT_LAYERLEVEL" val="1"/>
  <p:tag name="KSO_WM_TAG_VERSION" val="1.0"/>
  <p:tag name="KSO_WM_BEAUTIFY_FLAG" val="#wm#"/>
</p:tagLst>
</file>

<file path=ppt/tags/tag12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1"/>
  <p:tag name="KSO_WM_UNIT_LAYERLEVEL" val="1"/>
  <p:tag name="KSO_WM_TAG_VERSION" val="1.0"/>
  <p:tag name="KSO_WM_BEAUTIFY_FLAG" val="#wm#"/>
</p:tagLst>
</file>

<file path=ppt/tags/tag12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7*i*2"/>
  <p:tag name="KSO_WM_UNIT_LAYERLEVEL" val="1"/>
  <p:tag name="KSO_WM_TAG_VERSION" val="1.0"/>
  <p:tag name="KSO_WM_BEAUTIFY_FLAG" val="#wm#"/>
</p:tagLst>
</file>

<file path=ppt/tags/tag1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7*i*3"/>
  <p:tag name="KSO_WM_UNIT_LAYERLEVEL" val="1"/>
  <p:tag name="KSO_WM_TAG_VERSION" val="1.0"/>
  <p:tag name="KSO_WM_BEAUTIFY_FLAG" val="#wm#"/>
</p:tagLst>
</file>

<file path=ppt/tags/tag1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1"/>
  <p:tag name="KSO_WM_UNIT_LAYERLEVEL" val="1"/>
  <p:tag name="KSO_WM_TAG_VERSION" val="1.0"/>
  <p:tag name="KSO_WM_BEAUTIFY_FLAG" val="#wm#"/>
</p:tagLst>
</file>

<file path=ppt/tags/tag1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SLIDE_BACKGROUND_TYPE" val="belt"/>
  <p:tag name="KSO_WM_SLIDE_BK_DARK_LIGHT" val="1"/>
  <p:tag name="KSO_WM_UNIT_TYPE" val="i"/>
  <p:tag name="KSO_WM_UNIT_INDEX" val="2"/>
</p:tagLst>
</file>

<file path=ppt/tags/tag145.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TYPE" val="i"/>
  <p:tag name="KSO_WM_UNIT_INDEX" val="3"/>
  <p:tag name="KSO_WM_UNIT_ID" val="_18*i*3"/>
  <p:tag name="KSO_WM_UNIT_LAYERLEVEL" val="1"/>
  <p:tag name="KSO_WM_TAG_VERSION" val="1.0"/>
  <p:tag name="KSO_WM_BEAUTIFY_FLAG" val="#wm#"/>
</p:tagLst>
</file>

<file path=ppt/tags/tag146.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TYPE" val="i"/>
  <p:tag name="KSO_WM_UNIT_INDEX" val="4"/>
  <p:tag name="KSO_WM_UNIT_ID" val="_18*i*4"/>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SLIDE_BACKGROUND_TYPE" val="belt"/>
  <p:tag name="KSO_WM_SLIDE_BK_DARK_LIGHT" val="1"/>
  <p:tag name="KSO_WM_UNIT_TYPE" val="i"/>
  <p:tag name="KSO_WM_UNIT_INDEX" val="1"/>
</p:tagLst>
</file>

<file path=ppt/tags/tag148.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TYPE" val="i"/>
  <p:tag name="KSO_WM_UNIT_INDEX" val="6"/>
  <p:tag name="KSO_WM_UNIT_ID" val="_18*i*6"/>
  <p:tag name="KSO_WM_UNIT_LAYERLEVEL" val="1"/>
  <p:tag name="KSO_WM_TAG_VERSION" val="1.0"/>
  <p:tag name="KSO_WM_BEAUTIFY_FLAG" val="#wm#"/>
</p:tagLst>
</file>

<file path=ppt/tags/tag149.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TYPE" val="i"/>
  <p:tag name="KSO_WM_UNIT_INDEX" val="5"/>
  <p:tag name="KSO_WM_UNIT_ID" val="_18*i*5"/>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2.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3.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4.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45"/>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45"/>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TEMPLATE_SUBCATEGORY" val="0"/>
  <p:tag name="KSO_WM_TEMPLATE_COLOR_TYPE" val="1"/>
  <p:tag name="KSO_WM_TEMPLATE_MASTER_THUMB_INDEX" val="12"/>
  <p:tag name="KSO_WM_UNIT_SHOW_EDIT_AREA_INDICATION" val="0"/>
  <p:tag name="KSO_WM_TEMPLATE_THUMBS_INDEX" val="1、2、3、11、14"/>
  <p:tag name="KSO_WM_TAG_VERSION" val="1.0"/>
  <p:tag name="KSO_WM_BEAUTIFY_FLAG" val="#wm#"/>
  <p:tag name="KSO_WM_TEMPLATE_CATEGORY" val="custom"/>
  <p:tag name="KSO_WM_TEMPLATE_INDEX" val="20202545"/>
  <p:tag name="KSO_WM_TEMPLATE_MASTER_TYPE" val="1"/>
</p:tagLst>
</file>

<file path=ppt/tags/tag161.xml><?xml version="1.0" encoding="utf-8"?>
<p:tagLst xmlns:p="http://schemas.openxmlformats.org/presentationml/2006/main">
  <p:tag name="KSO_WM_UNIT_ISCONTENTSTITLE" val="0"/>
  <p:tag name="KSO_WM_UNIT_ISNUMDGMTITLE" val="0"/>
  <p:tag name="KSO_WM_UNIT_PRESET_TEXT" val="极简大气通用模板"/>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202545_1*a*1"/>
  <p:tag name="KSO_WM_TEMPLATE_CATEGORY" val="custom"/>
  <p:tag name="KSO_WM_TEMPLATE_INDEX" val="20202545"/>
  <p:tag name="KSO_WM_UNIT_LAYERLEVEL" val="1"/>
  <p:tag name="KSO_WM_TAG_VERSION" val="1.0"/>
  <p:tag name="KSO_WM_BEAUTIFY_FLAG" val="#wm#"/>
</p:tagLst>
</file>

<file path=ppt/tags/tag162.xml><?xml version="1.0" encoding="utf-8"?>
<p:tagLst xmlns:p="http://schemas.openxmlformats.org/presentationml/2006/main">
  <p:tag name="KSO_WM_UNIT_ISCONTENTSTITLE" val="0"/>
  <p:tag name="KSO_WM_UNIT_ISNUMDGMTITLE" val="0"/>
  <p:tag name="KSO_WM_UNIT_PRESET_TEXT" val="汇报人姓名"/>
  <p:tag name="KSO_WM_UNIT_NOCLEAR" val="0"/>
  <p:tag name="KSO_WM_UNIT_VALUE" val="10"/>
  <p:tag name="KSO_WM_UNIT_HIGHLIGHT" val="0"/>
  <p:tag name="KSO_WM_UNIT_COMPATIBLE" val="0"/>
  <p:tag name="KSO_WM_UNIT_DIAGRAM_ISNUMVISUAL" val="0"/>
  <p:tag name="KSO_WM_UNIT_DIAGRAM_ISREFERUNIT" val="0"/>
  <p:tag name="KSO_WM_UNIT_TYPE" val="b"/>
  <p:tag name="KSO_WM_UNIT_INDEX" val="2"/>
  <p:tag name="KSO_WM_UNIT_ID" val="custom20202545_1*b*2"/>
  <p:tag name="KSO_WM_TEMPLATE_CATEGORY" val="custom"/>
  <p:tag name="KSO_WM_TEMPLATE_INDEX" val="20202545"/>
  <p:tag name="KSO_WM_UNIT_LAYERLEVEL" val="1"/>
  <p:tag name="KSO_WM_TAG_VERSION" val="1.0"/>
  <p:tag name="KSO_WM_BEAUTIFY_FLAG" val="#wm#"/>
</p:tagLst>
</file>

<file path=ppt/tags/tag163.xml><?xml version="1.0" encoding="utf-8"?>
<p:tagLst xmlns:p="http://schemas.openxmlformats.org/presentationml/2006/main">
  <p:tag name="KSO_WM_UNIT_ISCONTENTSTITLE" val="0"/>
  <p:tag name="KSO_WM_UNIT_ISNUMDGMTITLE" val="0"/>
  <p:tag name="KSO_WM_UNIT_PRESET_TEXT" val="汇报日期"/>
  <p:tag name="KSO_WM_UNIT_NOCLEAR" val="0"/>
  <p:tag name="KSO_WM_UNIT_VALUE" val="10"/>
  <p:tag name="KSO_WM_UNIT_HIGHLIGHT" val="0"/>
  <p:tag name="KSO_WM_UNIT_COMPATIBLE" val="0"/>
  <p:tag name="KSO_WM_UNIT_DIAGRAM_ISNUMVISUAL" val="0"/>
  <p:tag name="KSO_WM_UNIT_DIAGRAM_ISREFERUNIT" val="0"/>
  <p:tag name="KSO_WM_UNIT_TYPE" val="b"/>
  <p:tag name="KSO_WM_UNIT_INDEX" val="3"/>
  <p:tag name="KSO_WM_UNIT_ID" val="custom20202545_1*b*3"/>
  <p:tag name="KSO_WM_TEMPLATE_CATEGORY" val="custom"/>
  <p:tag name="KSO_WM_TEMPLATE_INDEX" val="20202545"/>
  <p:tag name="KSO_WM_UNIT_LAYERLEVEL" val="1"/>
  <p:tag name="KSO_WM_TAG_VERSION" val="1.0"/>
  <p:tag name="KSO_WM_BEAUTIFY_FLAG" val="#wm#"/>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TEMPLATE_THUMBS_INDEX" val="1、2、6、7、9、11、14、15"/>
  <p:tag name="KSO_WM_SLIDE_ID" val="custom20202545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2545"/>
  <p:tag name="KSO_WM_SLIDE_LAYOUT" val="a_b"/>
  <p:tag name="KSO_WM_SLIDE_LAYOUT_CNT" val="1_3"/>
  <p:tag name="KSO_WM_SPECIAL_SOURCE" val="bdnull"/>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2545_6*i*1"/>
  <p:tag name="KSO_WM_TEMPLATE_CATEGORY" val="custom"/>
  <p:tag name="KSO_WM_TEMPLATE_INDEX" val="20202545"/>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2545_6*i*2"/>
  <p:tag name="KSO_WM_TEMPLATE_CATEGORY" val="custom"/>
  <p:tag name="KSO_WM_TEMPLATE_INDEX" val="20202545"/>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02545_6*i*3"/>
  <p:tag name="KSO_WM_TEMPLATE_CATEGORY" val="custom"/>
  <p:tag name="KSO_WM_TEMPLATE_INDEX" val="20202545"/>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169.xml><?xml version="1.0" encoding="utf-8"?>
<p:tagLst xmlns:p="http://schemas.openxmlformats.org/presentationml/2006/main">
  <p:tag name="KSO_WM_UNIT_ISCONTENTSTITLE" val="1"/>
  <p:tag name="KSO_WM_UNIT_ISNUMDGMTITLE" val="0"/>
  <p:tag name="KSO_WM_UNIT_PRESET_TEXT" val="目录"/>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2545_6*a*1"/>
  <p:tag name="KSO_WM_TEMPLATE_CATEGORY" val="custom"/>
  <p:tag name="KSO_WM_TEMPLATE_INDEX" val="20202545"/>
  <p:tag name="KSO_WM_UNIT_LAYERLEVEL" val="1"/>
  <p:tag name="KSO_WM_TAG_VERSION" val="1.0"/>
  <p:tag name="KSO_WM_BEAUTIFY_FLAG" val="#wm#"/>
  <p:tag name="KSO_WM_UNIT_TEXT_FILL_FORE_SCHEMECOLOR_INDEX" val="14"/>
  <p:tag name="KSO_WM_UNIT_TEXT_FILL_TYPE" val="1"/>
  <p:tag name="KSO_WM_UNIT_USESOURCEFORMAT_APPLY"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custom20202545_6*l_h_i*1_1_2"/>
  <p:tag name="KSO_WM_TEMPLATE_CATEGORY" val="custom"/>
  <p:tag name="KSO_WM_TEMPLATE_INDEX" val="20202545"/>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custom20202545_6*l_h_i*1_1_3"/>
  <p:tag name="KSO_WM_TEMPLATE_CATEGORY" val="custom"/>
  <p:tag name="KSO_WM_TEMPLATE_INDEX" val="20202545"/>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custom20202545_6*l_h_i*1_2_2"/>
  <p:tag name="KSO_WM_TEMPLATE_CATEGORY" val="custom"/>
  <p:tag name="KSO_WM_TEMPLATE_INDEX" val="20202545"/>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custom20202545_6*l_h_i*1_2_3"/>
  <p:tag name="KSO_WM_TEMPLATE_CATEGORY" val="custom"/>
  <p:tag name="KSO_WM_TEMPLATE_INDEX" val="20202545"/>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custom20202545_6*l_h_i*1_3_2"/>
  <p:tag name="KSO_WM_TEMPLATE_CATEGORY" val="custom"/>
  <p:tag name="KSO_WM_TEMPLATE_INDEX" val="20202545"/>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02545_6*l_h_i*1_3_1"/>
  <p:tag name="KSO_WM_TEMPLATE_CATEGORY" val="custom"/>
  <p:tag name="KSO_WM_TEMPLATE_INDEX" val="20202545"/>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custom20202545_6*l_h_i*1_4_2"/>
  <p:tag name="KSO_WM_TEMPLATE_CATEGORY" val="custom"/>
  <p:tag name="KSO_WM_TEMPLATE_INDEX" val="20202545"/>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custom20202545_6*l_h_i*1_4_3"/>
  <p:tag name="KSO_WM_TEMPLATE_CATEGORY" val="custom"/>
  <p:tag name="KSO_WM_TEMPLATE_INDEX" val="20202545"/>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custom20202545_6*l_h_i*1_5_2"/>
  <p:tag name="KSO_WM_TEMPLATE_CATEGORY" val="custom"/>
  <p:tag name="KSO_WM_TEMPLATE_INDEX" val="20202545"/>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custom20202545_6*l_h_i*1_5_3"/>
  <p:tag name="KSO_WM_TEMPLATE_CATEGORY" val="custom"/>
  <p:tag name="KSO_WM_TEMPLATE_INDEX" val="20202545"/>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13"/>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2545_6*l_h_f*1_1_1"/>
  <p:tag name="KSO_WM_TEMPLATE_CATEGORY" val="custom"/>
  <p:tag name="KSO_WM_TEMPLATE_INDEX" val="20202545"/>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2"/>
  <p:tag name="KSO_WM_UNIT_ID" val="custom20202545_6*l_h_i*1_6_2"/>
  <p:tag name="KSO_WM_TEMPLATE_CATEGORY" val="custom"/>
  <p:tag name="KSO_WM_TEMPLATE_INDEX" val="20202545"/>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3"/>
  <p:tag name="KSO_WM_UNIT_ID" val="custom20202545_6*l_h_i*1_6_3"/>
  <p:tag name="KSO_WM_TEMPLATE_CATEGORY" val="custom"/>
  <p:tag name="KSO_WM_TEMPLATE_INDEX" val="20202545"/>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custom20202545_6*l_h_i*1_2_2"/>
  <p:tag name="KSO_WM_TEMPLATE_CATEGORY" val="custom"/>
  <p:tag name="KSO_WM_TEMPLATE_INDEX" val="20202545"/>
  <p:tag name="KSO_WM_UNIT_LAYERLEVEL" val="1_1_1"/>
  <p:tag name="KSO_WM_TAG_VERSION" val="1.0"/>
  <p:tag name="KSO_WM_BEAUTIFY_FLAG" val=""/>
  <p:tag name="KSO_WM_UNIT_FILL_FORE_SCHEMECOLOR_INDEX" val="5"/>
  <p:tag name="KSO_WM_UNIT_FILL_TYPE" val="1"/>
  <p:tag name="KSO_WM_UNIT_TEXT_FILL_FORE_SCHEMECOLOR_INDEX" val="13"/>
  <p:tag name="KSO_WM_UNIT_TEXT_FILL_TYPE" val="1"/>
  <p:tag name="KSO_WM_UNIT_USESOURCEFORMAT_APPLY" val="1"/>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custom20202545_6*l_h_i*1_2_3"/>
  <p:tag name="KSO_WM_TEMPLATE_CATEGORY" val="custom"/>
  <p:tag name="KSO_WM_TEMPLATE_INDEX" val="20202545"/>
  <p:tag name="KSO_WM_UNIT_LAYERLEVEL" val="1_1_1"/>
  <p:tag name="KSO_WM_TAG_VERSION" val="1.0"/>
  <p:tag name="KSO_WM_BEAUTIFY_FLAG" val=""/>
  <p:tag name="KSO_WM_UNIT_FILL_FORE_SCHEMECOLOR_INDEX" val="5"/>
  <p:tag name="KSO_WM_UNIT_FILL_TYPE" val="1"/>
  <p:tag name="KSO_WM_UNIT_TEXT_FILL_FORE_SCHEMECOLOR_INDEX" val="13"/>
  <p:tag name="KSO_WM_UNIT_TEXT_FILL_TYPE" val="1"/>
  <p:tag name="KSO_WM_UNIT_USESOURCEFORMAT_APPLY" val="1"/>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custom20202545_6*l_h_i*1_3_2"/>
  <p:tag name="KSO_WM_TEMPLATE_CATEGORY" val="custom"/>
  <p:tag name="KSO_WM_TEMPLATE_INDEX" val="20202545"/>
  <p:tag name="KSO_WM_UNIT_LAYERLEVEL" val="1_1_1"/>
  <p:tag name="KSO_WM_TAG_VERSION" val="1.0"/>
  <p:tag name="KSO_WM_BEAUTIFY_FLAG" val=""/>
  <p:tag name="KSO_WM_UNIT_FILL_FORE_SCHEMECOLOR_INDEX" val="5"/>
  <p:tag name="KSO_WM_UNIT_FILL_TYPE" val="1"/>
  <p:tag name="KSO_WM_UNIT_TEXT_FILL_FORE_SCHEMECOLOR_INDEX" val="13"/>
  <p:tag name="KSO_WM_UNIT_TEXT_FILL_TYPE" val="1"/>
  <p:tag name="KSO_WM_UNIT_USESOURCEFORMAT_APPLY" val="1"/>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02545_6*l_h_i*1_3_1"/>
  <p:tag name="KSO_WM_TEMPLATE_CATEGORY" val="custom"/>
  <p:tag name="KSO_WM_TEMPLATE_INDEX" val="20202545"/>
  <p:tag name="KSO_WM_UNIT_LAYERLEVEL" val="1_1_1"/>
  <p:tag name="KSO_WM_TAG_VERSION" val="1.0"/>
  <p:tag name="KSO_WM_BEAUTIFY_FLAG" val=""/>
  <p:tag name="KSO_WM_UNIT_FILL_FORE_SCHEMECOLOR_INDEX" val="5"/>
  <p:tag name="KSO_WM_UNIT_FILL_TYPE" val="1"/>
  <p:tag name="KSO_WM_UNIT_TEXT_FILL_FORE_SCHEMECOLOR_INDEX" val="13"/>
  <p:tag name="KSO_WM_UNIT_TEXT_FILL_TYPE" val="1"/>
  <p:tag name="KSO_WM_UNIT_USESOURCEFORMAT_APPLY" val="1"/>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custom20202545_6*l_h_i*1_3_2"/>
  <p:tag name="KSO_WM_TEMPLATE_CATEGORY" val="custom"/>
  <p:tag name="KSO_WM_TEMPLATE_INDEX" val="20202545"/>
  <p:tag name="KSO_WM_UNIT_LAYERLEVEL" val="1_1_1"/>
  <p:tag name="KSO_WM_TAG_VERSION" val="1.0"/>
  <p:tag name="KSO_WM_BEAUTIFY_FLAG" val=""/>
  <p:tag name="KSO_WM_UNIT_FILL_FORE_SCHEMECOLOR_INDEX" val="5"/>
  <p:tag name="KSO_WM_UNIT_FILL_TYPE" val="1"/>
  <p:tag name="KSO_WM_UNIT_TEXT_FILL_FORE_SCHEMECOLOR_INDEX" val="13"/>
  <p:tag name="KSO_WM_UNIT_TEXT_FILL_TYPE" val="1"/>
  <p:tag name="KSO_WM_UNIT_USESOURCEFORMAT_APPLY" val="1"/>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02545_6*l_h_i*1_3_1"/>
  <p:tag name="KSO_WM_TEMPLATE_CATEGORY" val="custom"/>
  <p:tag name="KSO_WM_TEMPLATE_INDEX" val="20202545"/>
  <p:tag name="KSO_WM_UNIT_LAYERLEVEL" val="1_1_1"/>
  <p:tag name="KSO_WM_TAG_VERSION" val="1.0"/>
  <p:tag name="KSO_WM_BEAUTIFY_FLAG" val=""/>
  <p:tag name="KSO_WM_UNIT_FILL_FORE_SCHEMECOLOR_INDEX" val="5"/>
  <p:tag name="KSO_WM_UNIT_FILL_TYPE" val="1"/>
  <p:tag name="KSO_WM_UNIT_TEXT_FILL_FORE_SCHEMECOLOR_INDEX" val="13"/>
  <p:tag name="KSO_WM_UNIT_TEXT_FILL_TYPE" val="1"/>
  <p:tag name="KSO_WM_UNIT_USESOURCEFORMAT_APPLY" val="1"/>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custom20202545_6*l_h_i*1_4_2"/>
  <p:tag name="KSO_WM_TEMPLATE_CATEGORY" val="custom"/>
  <p:tag name="KSO_WM_TEMPLATE_INDEX" val="20202545"/>
  <p:tag name="KSO_WM_UNIT_LAYERLEVEL" val="1_1_1"/>
  <p:tag name="KSO_WM_TAG_VERSION" val="1.0"/>
  <p:tag name="KSO_WM_BEAUTIFY_FLAG" val=""/>
  <p:tag name="KSO_WM_UNIT_FILL_FORE_SCHEMECOLOR_INDEX" val="5"/>
  <p:tag name="KSO_WM_UNIT_FILL_TYPE" val="1"/>
  <p:tag name="KSO_WM_UNIT_TEXT_FILL_FORE_SCHEMECOLOR_INDEX" val="13"/>
  <p:tag name="KSO_WM_UNIT_TEXT_FILL_TYPE" val="1"/>
  <p:tag name="KSO_WM_UNIT_USESOURCEFORMAT_APPLY"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custom20202545_6*l_h_i*1_4_3"/>
  <p:tag name="KSO_WM_TEMPLATE_CATEGORY" val="custom"/>
  <p:tag name="KSO_WM_TEMPLATE_INDEX" val="20202545"/>
  <p:tag name="KSO_WM_UNIT_LAYERLEVEL" val="1_1_1"/>
  <p:tag name="KSO_WM_TAG_VERSION" val="1.0"/>
  <p:tag name="KSO_WM_BEAUTIFY_FLAG" val=""/>
  <p:tag name="KSO_WM_UNIT_FILL_FORE_SCHEMECOLOR_INDEX" val="5"/>
  <p:tag name="KSO_WM_UNIT_FILL_TYPE" val="1"/>
  <p:tag name="KSO_WM_UNIT_TEXT_FILL_FORE_SCHEMECOLOR_INDEX" val="13"/>
  <p:tag name="KSO_WM_UNIT_TEXT_FILL_TYPE" val="1"/>
  <p:tag name="KSO_WM_UNIT_USESOURCEFORMAT_APPLY" val="1"/>
</p:tagLst>
</file>

<file path=ppt/tags/tag191.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13"/>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2545_6*l_h_f*1_1_1"/>
  <p:tag name="KSO_WM_TEMPLATE_CATEGORY" val="custom"/>
  <p:tag name="KSO_WM_TEMPLATE_INDEX" val="20202545"/>
  <p:tag name="KSO_WM_UNIT_LAYERLEVEL" val="1_1_1"/>
  <p:tag name="KSO_WM_TAG_VERSION" val="1.0"/>
  <p:tag name="KSO_WM_BEAUTIFY_FLAG" val=""/>
  <p:tag name="KSO_WM_UNIT_TEXT_FILL_FORE_SCHEMECOLOR_INDEX" val="13"/>
  <p:tag name="KSO_WM_UNIT_TEXT_FILL_TYPE" val="1"/>
  <p:tag name="KSO_WM_UNIT_USESOURCEFORMAT_APPLY" val="1"/>
</p:tagLst>
</file>

<file path=ppt/tags/tag192.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13"/>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2545_6*l_h_f*1_1_1"/>
  <p:tag name="KSO_WM_TEMPLATE_CATEGORY" val="custom"/>
  <p:tag name="KSO_WM_TEMPLATE_INDEX" val="20202545"/>
  <p:tag name="KSO_WM_UNIT_LAYERLEVEL" val="1_1_1"/>
  <p:tag name="KSO_WM_TAG_VERSION" val="1.0"/>
  <p:tag name="KSO_WM_BEAUTIFY_FLAG" val=""/>
  <p:tag name="KSO_WM_UNIT_TEXT_FILL_FORE_SCHEMECOLOR_INDEX" val="13"/>
  <p:tag name="KSO_WM_UNIT_TEXT_FILL_TYPE" val="1"/>
  <p:tag name="KSO_WM_UNIT_USESOURCEFORMAT_APPLY" val="1"/>
</p:tagLst>
</file>

<file path=ppt/tags/tag193.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13"/>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2545_6*l_h_f*1_1_1"/>
  <p:tag name="KSO_WM_TEMPLATE_CATEGORY" val="custom"/>
  <p:tag name="KSO_WM_TEMPLATE_INDEX" val="20202545"/>
  <p:tag name="KSO_WM_UNIT_LAYERLEVEL" val="1_1_1"/>
  <p:tag name="KSO_WM_TAG_VERSION" val="1.0"/>
  <p:tag name="KSO_WM_BEAUTIFY_FLAG" val=""/>
  <p:tag name="KSO_WM_UNIT_TEXT_FILL_FORE_SCHEMECOLOR_INDEX" val="13"/>
  <p:tag name="KSO_WM_UNIT_TEXT_FILL_TYPE" val="1"/>
  <p:tag name="KSO_WM_UNIT_USESOURCEFORMAT_APPLY" val="1"/>
</p:tagLst>
</file>

<file path=ppt/tags/tag194.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13"/>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2545_6*l_h_f*1_1_1"/>
  <p:tag name="KSO_WM_TEMPLATE_CATEGORY" val="custom"/>
  <p:tag name="KSO_WM_TEMPLATE_INDEX" val="20202545"/>
  <p:tag name="KSO_WM_UNIT_LAYERLEVEL" val="1_1_1"/>
  <p:tag name="KSO_WM_TAG_VERSION" val="1.0"/>
  <p:tag name="KSO_WM_BEAUTIFY_FLAG" val=""/>
  <p:tag name="KSO_WM_UNIT_TEXT_FILL_FORE_SCHEMECOLOR_INDEX" val="13"/>
  <p:tag name="KSO_WM_UNIT_TEXT_FILL_TYPE" val="1"/>
  <p:tag name="KSO_WM_UNIT_USESOURCEFORMAT_APPLY" val="1"/>
</p:tagLst>
</file>

<file path=ppt/tags/tag195.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13"/>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2545_6*l_h_f*1_1_1"/>
  <p:tag name="KSO_WM_TEMPLATE_CATEGORY" val="custom"/>
  <p:tag name="KSO_WM_TEMPLATE_INDEX" val="20202545"/>
  <p:tag name="KSO_WM_UNIT_LAYERLEVEL" val="1_1_1"/>
  <p:tag name="KSO_WM_TAG_VERSION" val="1.0"/>
  <p:tag name="KSO_WM_BEAUTIFY_FLAG" val=""/>
  <p:tag name="KSO_WM_UNIT_TEXT_FILL_FORE_SCHEMECOLOR_INDEX" val="13"/>
  <p:tag name="KSO_WM_UNIT_TEXT_FILL_TYPE" val="1"/>
  <p:tag name="KSO_WM_UNIT_USESOURCEFORMAT_APPLY" val="1"/>
</p:tagLst>
</file>

<file path=ppt/tags/tag196.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13"/>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2545_6*l_h_f*1_1_1"/>
  <p:tag name="KSO_WM_TEMPLATE_CATEGORY" val="custom"/>
  <p:tag name="KSO_WM_TEMPLATE_INDEX" val="20202545"/>
  <p:tag name="KSO_WM_UNIT_LAYERLEVEL" val="1_1_1"/>
  <p:tag name="KSO_WM_TAG_VERSION" val="1.0"/>
  <p:tag name="KSO_WM_BEAUTIFY_FLAG" val=""/>
  <p:tag name="KSO_WM_UNIT_TEXT_FILL_FORE_SCHEMECOLOR_INDEX" val="13"/>
  <p:tag name="KSO_WM_UNIT_TEXT_FILL_TYPE" val="1"/>
  <p:tag name="KSO_WM_UNIT_USESOURCEFORMAT_APPLY" val="1"/>
</p:tagLst>
</file>

<file path=ppt/tags/tag197.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13"/>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2545_6*l_h_f*1_1_1"/>
  <p:tag name="KSO_WM_TEMPLATE_CATEGORY" val="custom"/>
  <p:tag name="KSO_WM_TEMPLATE_INDEX" val="20202545"/>
  <p:tag name="KSO_WM_UNIT_LAYERLEVEL" val="1_1_1"/>
  <p:tag name="KSO_WM_TAG_VERSION" val="1.0"/>
  <p:tag name="KSO_WM_BEAUTIFY_FLAG" val=""/>
  <p:tag name="KSO_WM_UNIT_TEXT_FILL_FORE_SCHEMECOLOR_INDEX" val="13"/>
  <p:tag name="KSO_WM_UNIT_TEXT_FILL_TYPE" val="1"/>
  <p:tag name="KSO_WM_UNIT_USESOURCEFORMAT_APPLY" val="1"/>
</p:tagLst>
</file>

<file path=ppt/tags/tag198.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13"/>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2545_6*l_h_f*1_1_1"/>
  <p:tag name="KSO_WM_TEMPLATE_CATEGORY" val="custom"/>
  <p:tag name="KSO_WM_TEMPLATE_INDEX" val="20202545"/>
  <p:tag name="KSO_WM_UNIT_LAYERLEVEL" val="1_1_1"/>
  <p:tag name="KSO_WM_TAG_VERSION" val="1.0"/>
  <p:tag name="KSO_WM_BEAUTIFY_FLAG" val=""/>
  <p:tag name="KSO_WM_UNIT_TEXT_FILL_FORE_SCHEMECOLOR_INDEX" val="13"/>
  <p:tag name="KSO_WM_UNIT_TEXT_FILL_TYPE" val="1"/>
  <p:tag name="KSO_WM_UNIT_USESOURCEFORMAT_APPLY" val="1"/>
</p:tagLst>
</file>

<file path=ppt/tags/tag199.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13"/>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2545_6*l_h_f*1_1_1"/>
  <p:tag name="KSO_WM_TEMPLATE_CATEGORY" val="custom"/>
  <p:tag name="KSO_WM_TEMPLATE_INDEX" val="20202545"/>
  <p:tag name="KSO_WM_UNIT_LAYERLEVEL" val="1_1_1"/>
  <p:tag name="KSO_WM_TAG_VERSION" val="1.0"/>
  <p:tag name="KSO_WM_BEAUTIFY_FLAG" val=""/>
  <p:tag name="KSO_WM_UNIT_TEXT_FILL_FORE_SCHEMECOLOR_INDEX" val="13"/>
  <p:tag name="KSO_WM_UNIT_TEXT_FILL_TYPE" val="1"/>
  <p:tag name="KSO_WM_UNIT_USESOURCEFORMAT_APPLY" val="1"/>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SLIDE_ID" val="custom20202545_6"/>
  <p:tag name="KSO_WM_TEMPLATE_SUBCATEGORY" val="0"/>
  <p:tag name="KSO_WM_TEMPLATE_MASTER_TYPE" val="1"/>
  <p:tag name="KSO_WM_TEMPLATE_COLOR_TYPE" val="1"/>
  <p:tag name="KSO_WM_SLIDE_TYPE" val="contents"/>
  <p:tag name="KSO_WM_SLIDE_SUBTYPE" val="diag"/>
  <p:tag name="KSO_WM_SLIDE_ITEM_CNT" val="6"/>
  <p:tag name="KSO_WM_SLIDE_INDEX" val="6"/>
  <p:tag name="KSO_WM_DIAGRAM_GROUP_CODE" val="l1-1"/>
  <p:tag name="KSO_WM_SLIDE_DIAGTYPE" val="l"/>
  <p:tag name="KSO_WM_TAG_VERSION" val="1.0"/>
  <p:tag name="KSO_WM_BEAUTIFY_FLAG" val="#wm#"/>
  <p:tag name="KSO_WM_TEMPLATE_CATEGORY" val="custom"/>
  <p:tag name="KSO_WM_TEMPLATE_INDEX" val="20202545"/>
  <p:tag name="KSO_WM_SLIDE_LAYOUT" val="a_b_l"/>
  <p:tag name="KSO_WM_SLIDE_LAYOUT_CNT" val="1_1_1"/>
  <p:tag name="KSO_WM_SPECIAL_SOURCE" val="bdnull"/>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142_1*q_h_i*1_1_3"/>
  <p:tag name="KSO_WM_TEMPLATE_CATEGORY" val="diagram"/>
  <p:tag name="KSO_WM_TEMPLATE_INDEX" val="20230142"/>
  <p:tag name="KSO_WM_UNIT_LAYERLEVEL" val="1_1_1"/>
  <p:tag name="KSO_WM_TAG_VERSION" val="1.0"/>
  <p:tag name="KSO_WM_BEAUTIFY_FLAG" val="#wm#"/>
  <p:tag name="KSO_WM_DIAGRAM_GROUP_CODE" val="q1-1"/>
  <p:tag name="KSO_WM_UNIT_TYPE" val="q_h_i"/>
  <p:tag name="KSO_WM_UNIT_INDEX" val="1_1_3"/>
  <p:tag name="KSO_WM_UNIT_LINE_FORE_SCHEMECOLOR_INDEX" val="5"/>
  <p:tag name="KSO_WM_UNIT_LINE_FILL_TYPE" val="2"/>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142_1*q_h_i*1_3_1"/>
  <p:tag name="KSO_WM_TEMPLATE_CATEGORY" val="diagram"/>
  <p:tag name="KSO_WM_TEMPLATE_INDEX" val="20230142"/>
  <p:tag name="KSO_WM_UNIT_LAYERLEVEL" val="1_1_1"/>
  <p:tag name="KSO_WM_TAG_VERSION" val="1.0"/>
  <p:tag name="KSO_WM_BEAUTIFY_FLAG" val="#wm#"/>
  <p:tag name="KSO_WM_DIAGRAM_GROUP_CODE" val="q1-1"/>
  <p:tag name="KSO_WM_UNIT_TYPE" val="q_h_i"/>
  <p:tag name="KSO_WM_UNIT_INDEX" val="1_3_1"/>
  <p:tag name="KSO_WM_UNIT_LINE_FORE_SCHEMECOLOR_INDEX" val="5"/>
  <p:tag name="KSO_WM_UNIT_LINE_FILL_TYPE" val="2"/>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142_1*q_h_i*1_2_4"/>
  <p:tag name="KSO_WM_TEMPLATE_CATEGORY" val="diagram"/>
  <p:tag name="KSO_WM_TEMPLATE_INDEX" val="20230142"/>
  <p:tag name="KSO_WM_UNIT_LAYERLEVEL" val="1_1_1"/>
  <p:tag name="KSO_WM_TAG_VERSION" val="1.0"/>
  <p:tag name="KSO_WM_BEAUTIFY_FLAG" val="#wm#"/>
  <p:tag name="KSO_WM_DIAGRAM_GROUP_CODE" val="q1-1"/>
  <p:tag name="KSO_WM_UNIT_TYPE" val="q_h_i"/>
  <p:tag name="KSO_WM_UNIT_INDEX" val="1_2_4"/>
  <p:tag name="KSO_WM_UNIT_LINE_FORE_SCHEMECOLOR_INDEX" val="5"/>
  <p:tag name="KSO_WM_UNIT_LINE_FILL_TYPE" val="2"/>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142_1*q_h_i*1_1_4"/>
  <p:tag name="KSO_WM_TEMPLATE_CATEGORY" val="diagram"/>
  <p:tag name="KSO_WM_TEMPLATE_INDEX" val="20230142"/>
  <p:tag name="KSO_WM_UNIT_LAYERLEVEL" val="1_1_1"/>
  <p:tag name="KSO_WM_TAG_VERSION" val="1.0"/>
  <p:tag name="KSO_WM_BEAUTIFY_FLAG" val="#wm#"/>
  <p:tag name="KSO_WM_DIAGRAM_GROUP_CODE" val="q1-1"/>
  <p:tag name="KSO_WM_UNIT_TYPE" val="q_h_i"/>
  <p:tag name="KSO_WM_UNIT_INDEX" val="1_1_4"/>
  <p:tag name="KSO_WM_UNIT_FILL_FORE_SCHEMECOLOR_INDEX" val="5"/>
  <p:tag name="KSO_WM_UNIT_FILL_TYPE" val="1"/>
  <p:tag name="KSO_WM_UNIT_SHADOW_SCHEMECOLOR_INDEX" val="5"/>
  <p:tag name="KSO_WM_UNIT_TEXT_FILL_FORE_SCHEMECOLOR_INDEX" val="2"/>
  <p:tag name="KSO_WM_UNIT_TEXT_FILL_TYPE" val="1"/>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142_1*q_h_i*1_1_1"/>
  <p:tag name="KSO_WM_TEMPLATE_CATEGORY" val="diagram"/>
  <p:tag name="KSO_WM_TEMPLATE_INDEX" val="20230142"/>
  <p:tag name="KSO_WM_UNIT_LAYERLEVEL" val="1_1_1"/>
  <p:tag name="KSO_WM_TAG_VERSION" val="1.0"/>
  <p:tag name="KSO_WM_BEAUTIFY_FLAG" val="#wm#"/>
  <p:tag name="KSO_WM_DIAGRAM_GROUP_CODE" val="q1-1"/>
  <p:tag name="KSO_WM_UNIT_TYPE" val="q_h_i"/>
  <p:tag name="KSO_WM_UNIT_INDEX" val="1_1_1"/>
  <p:tag name="KSO_WM_UNIT_LINE_FORE_SCHEMECOLOR_INDEX" val="5"/>
  <p:tag name="KSO_WM_UNIT_LINE_FILL_TYPE" val="2"/>
  <p:tag name="KSO_WM_UNIT_TEXT_FILL_FORE_SCHEMECOLOR_INDEX" val="2"/>
  <p:tag name="KSO_WM_UNIT_TEXT_FILL_TYPE" val="1"/>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142_1*q_h_i*1_3_4"/>
  <p:tag name="KSO_WM_TEMPLATE_CATEGORY" val="diagram"/>
  <p:tag name="KSO_WM_TEMPLATE_INDEX" val="20230142"/>
  <p:tag name="KSO_WM_UNIT_LAYERLEVEL" val="1_1_1"/>
  <p:tag name="KSO_WM_TAG_VERSION" val="1.0"/>
  <p:tag name="KSO_WM_BEAUTIFY_FLAG" val="#wm#"/>
  <p:tag name="KSO_WM_DIAGRAM_GROUP_CODE" val="q1-1"/>
  <p:tag name="KSO_WM_UNIT_TYPE" val="q_h_i"/>
  <p:tag name="KSO_WM_UNIT_INDEX" val="1_3_4"/>
  <p:tag name="KSO_WM_UNIT_FILL_FORE_SCHEMECOLOR_INDEX" val="5"/>
  <p:tag name="KSO_WM_UNIT_FILL_TYPE" val="1"/>
  <p:tag name="KSO_WM_UNIT_SHADOW_SCHEMECOLOR_INDEX" val="5"/>
  <p:tag name="KSO_WM_UNIT_TEXT_FILL_FORE_SCHEMECOLOR_INDEX" val="2"/>
  <p:tag name="KSO_WM_UNIT_TEXT_FILL_TYPE" val="1"/>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142_1*q_h_i*1_3_3"/>
  <p:tag name="KSO_WM_TEMPLATE_CATEGORY" val="diagram"/>
  <p:tag name="KSO_WM_TEMPLATE_INDEX" val="20230142"/>
  <p:tag name="KSO_WM_UNIT_LAYERLEVEL" val="1_1_1"/>
  <p:tag name="KSO_WM_TAG_VERSION" val="1.0"/>
  <p:tag name="KSO_WM_BEAUTIFY_FLAG" val="#wm#"/>
  <p:tag name="KSO_WM_DIAGRAM_GROUP_CODE" val="q1-1"/>
  <p:tag name="KSO_WM_UNIT_TYPE" val="q_h_i"/>
  <p:tag name="KSO_WM_UNIT_INDEX" val="1_3_3"/>
  <p:tag name="KSO_WM_UNIT_LINE_FORE_SCHEMECOLOR_INDEX" val="5"/>
  <p:tag name="KSO_WM_UNIT_LINE_FILL_TYPE" val="2"/>
  <p:tag name="KSO_WM_UNIT_TEXT_FILL_FORE_SCHEMECOLOR_INDEX" val="2"/>
  <p:tag name="KSO_WM_UNIT_TEXT_FILL_TYPE" val="1"/>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142_1*q_h_i*1_2_1"/>
  <p:tag name="KSO_WM_TEMPLATE_CATEGORY" val="diagram"/>
  <p:tag name="KSO_WM_TEMPLATE_INDEX" val="20230142"/>
  <p:tag name="KSO_WM_UNIT_LAYERLEVEL" val="1_1_1"/>
  <p:tag name="KSO_WM_TAG_VERSION" val="1.0"/>
  <p:tag name="KSO_WM_BEAUTIFY_FLAG" val="#wm#"/>
  <p:tag name="KSO_WM_DIAGRAM_GROUP_CODE" val="q1-1"/>
  <p:tag name="KSO_WM_UNIT_TYPE" val="q_h_i"/>
  <p:tag name="KSO_WM_UNIT_INDEX" val="1_2_1"/>
  <p:tag name="KSO_WM_UNIT_FILL_FORE_SCHEMECOLOR_INDEX" val="5"/>
  <p:tag name="KSO_WM_UNIT_FILL_TYPE" val="1"/>
  <p:tag name="KSO_WM_UNIT_SHADOW_SCHEMECOLOR_INDEX" val="5"/>
  <p:tag name="KSO_WM_UNIT_TEXT_FILL_FORE_SCHEMECOLOR_INDEX" val="2"/>
  <p:tag name="KSO_WM_UNIT_TEXT_FILL_TYPE" val="1"/>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142_1*q_h_i*1_2_3"/>
  <p:tag name="KSO_WM_TEMPLATE_CATEGORY" val="diagram"/>
  <p:tag name="KSO_WM_TEMPLATE_INDEX" val="20230142"/>
  <p:tag name="KSO_WM_UNIT_LAYERLEVEL" val="1_1_1"/>
  <p:tag name="KSO_WM_TAG_VERSION" val="1.0"/>
  <p:tag name="KSO_WM_BEAUTIFY_FLAG" val="#wm#"/>
  <p:tag name="KSO_WM_DIAGRAM_GROUP_CODE" val="q1-1"/>
  <p:tag name="KSO_WM_UNIT_TYPE" val="q_h_i"/>
  <p:tag name="KSO_WM_UNIT_INDEX" val="1_2_3"/>
  <p:tag name="KSO_WM_UNIT_LINE_FORE_SCHEMECOLOR_INDEX" val="5"/>
  <p:tag name="KSO_WM_UNIT_LINE_FILL_TYPE" val="2"/>
  <p:tag name="KSO_WM_UNIT_TEXT_FILL_FORE_SCHEMECOLOR_INDEX" val="2"/>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142_1*q_h_a*1_3_1"/>
  <p:tag name="KSO_WM_TEMPLATE_CATEGORY" val="diagram"/>
  <p:tag name="KSO_WM_TEMPLATE_INDEX" val="20230142"/>
  <p:tag name="KSO_WM_UNIT_LAYERLEVEL" val="1_1_1"/>
  <p:tag name="KSO_WM_TAG_VERSION" val="1.0"/>
  <p:tag name="KSO_WM_BEAUTIFY_FLAG" val="#wm#"/>
  <p:tag name="KSO_WM_UNIT_ISCONTENTSTITLE" val="0"/>
  <p:tag name="KSO_WM_UNIT_ISNUMDGMTITLE" val="0"/>
  <p:tag name="KSO_WM_UNIT_PRESET_TEXT" val="添加标题"/>
  <p:tag name="KSO_WM_UNIT_NOCLEAR" val="0"/>
  <p:tag name="KSO_WM_DIAGRAM_GROUP_CODE" val="q1-1"/>
  <p:tag name="KSO_WM_UNIT_TYPE" val="q_h_a"/>
  <p:tag name="KSO_WM_UNIT_INDEX" val="1_3_1"/>
  <p:tag name="KSO_WM_UNIT_TEXT_FILL_FORE_SCHEMECOLOR_INDEX" val="14"/>
  <p:tag name="KSO_WM_UNIT_TEXT_FILL_TYPE" val="1"/>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142_1*q_h_a*1_2_1"/>
  <p:tag name="KSO_WM_TEMPLATE_CATEGORY" val="diagram"/>
  <p:tag name="KSO_WM_TEMPLATE_INDEX" val="20230142"/>
  <p:tag name="KSO_WM_UNIT_LAYERLEVEL" val="1_1_1"/>
  <p:tag name="KSO_WM_TAG_VERSION" val="1.0"/>
  <p:tag name="KSO_WM_BEAUTIFY_FLAG" val="#wm#"/>
  <p:tag name="KSO_WM_UNIT_ISCONTENTSTITLE" val="0"/>
  <p:tag name="KSO_WM_UNIT_ISNUMDGMTITLE" val="0"/>
  <p:tag name="KSO_WM_UNIT_PRESET_TEXT" val="添加标题"/>
  <p:tag name="KSO_WM_UNIT_NOCLEAR" val="0"/>
  <p:tag name="KSO_WM_DIAGRAM_GROUP_CODE" val="q1-1"/>
  <p:tag name="KSO_WM_UNIT_TYPE" val="q_h_a"/>
  <p:tag name="KSO_WM_UNIT_INDEX" val="1_2_1"/>
  <p:tag name="KSO_WM_UNIT_TEXT_FILL_FORE_SCHEMECOLOR_INDEX" val="14"/>
  <p:tag name="KSO_WM_UNIT_TEXT_FILL_TYPE" val="1"/>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142_1*q_a*1_1"/>
  <p:tag name="KSO_WM_TEMPLATE_CATEGORY" val="diagram"/>
  <p:tag name="KSO_WM_TEMPLATE_INDEX" val="20230142"/>
  <p:tag name="KSO_WM_UNIT_LAYERLEVEL" val="1_1"/>
  <p:tag name="KSO_WM_TAG_VERSION" val="1.0"/>
  <p:tag name="KSO_WM_BEAUTIFY_FLAG" val="#wm#"/>
  <p:tag name="KSO_WM_UNIT_ISCONTENTSTITLE" val="0"/>
  <p:tag name="KSO_WM_UNIT_ISNUMDGMTITLE" val="0"/>
  <p:tag name="KSO_WM_UNIT_PRESET_TEXT" val="添加大标题"/>
  <p:tag name="KSO_WM_UNIT_NOCLEAR" val="0"/>
  <p:tag name="KSO_WM_UNIT_VALUE" val="7"/>
  <p:tag name="KSO_WM_DIAGRAM_GROUP_CODE" val="q1-1"/>
  <p:tag name="KSO_WM_UNIT_TYPE" val="q_a"/>
  <p:tag name="KSO_WM_UNIT_INDEX" val="1_1"/>
  <p:tag name="KSO_WM_UNIT_TEXT_FILL_FORE_SCHEMECOLOR_INDEX" val="5"/>
  <p:tag name="KSO_WM_UNIT_TEXT_FILL_TYPE" val="1"/>
</p:tagLst>
</file>

<file path=ppt/tags/tag213.xml><?xml version="1.0" encoding="utf-8"?>
<p:tagLst xmlns:p="http://schemas.openxmlformats.org/presentationml/2006/main">
  <p:tag name="KSO_WM_UNIT_ISCONTENTSTITLE" val="0"/>
  <p:tag name="KSO_WM_UNIT_ISNUMDGMTITLE" val="0"/>
  <p:tag name="KSO_WM_UNIT_PRESET_TEXT" val="点击添加标题"/>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30142_1*a*1"/>
  <p:tag name="KSO_WM_TEMPLATE_CATEGORY" val="diagram"/>
  <p:tag name="KSO_WM_TEMPLATE_INDEX" val="20230142"/>
  <p:tag name="KSO_WM_UNIT_LAYERLEVEL" val="1"/>
  <p:tag name="KSO_WM_TAG_VERSION" val="1.0"/>
  <p:tag name="KSO_WM_BEAUTIFY_FLAG" val="#wm#"/>
  <p:tag name="KSO_WM_DIAGRAM_GROUP_CODE" val="q1-1"/>
  <p:tag name="KSO_WM_UNIT_TEXT_FILL_FORE_SCHEMECOLOR_INDEX" val="5"/>
  <p:tag name="KSO_WM_UNIT_TEXT_FILL_TYPE" val="1"/>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142_1*q_h_a*1_1_1"/>
  <p:tag name="KSO_WM_TEMPLATE_CATEGORY" val="diagram"/>
  <p:tag name="KSO_WM_TEMPLATE_INDEX" val="20230142"/>
  <p:tag name="KSO_WM_UNIT_LAYERLEVEL" val="1_1_1"/>
  <p:tag name="KSO_WM_TAG_VERSION" val="1.0"/>
  <p:tag name="KSO_WM_BEAUTIFY_FLAG" val="#wm#"/>
  <p:tag name="KSO_WM_UNIT_ISCONTENTSTITLE" val="0"/>
  <p:tag name="KSO_WM_UNIT_ISNUMDGMTITLE" val="0"/>
  <p:tag name="KSO_WM_UNIT_PRESET_TEXT" val="添加标题"/>
  <p:tag name="KSO_WM_UNIT_NOCLEAR" val="0"/>
  <p:tag name="KSO_WM_DIAGRAM_GROUP_CODE" val="q1-1"/>
  <p:tag name="KSO_WM_UNIT_TYPE" val="q_h_a"/>
  <p:tag name="KSO_WM_UNIT_INDEX" val="1_1_1"/>
  <p:tag name="KSO_WM_UNIT_TEXT_FILL_FORE_SCHEMECOLOR_INDEX" val="14"/>
  <p:tag name="KSO_WM_UNIT_TEXT_FILL_TYPE" val="1"/>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SLIDE_ID" val="custom20202545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720*329"/>
  <p:tag name="KSO_WM_SLIDE_POSITION" val="119*105"/>
  <p:tag name="KSO_WM_TAG_VERSION" val="1.0"/>
  <p:tag name="KSO_WM_BEAUTIFY_FLAG" val="#wm#"/>
  <p:tag name="KSO_WM_TEMPLATE_CATEGORY" val="custom"/>
  <p:tag name="KSO_WM_TEMPLATE_INDEX" val="20202545"/>
  <p:tag name="KSO_WM_SLIDE_LAYOUT" val="a_f"/>
  <p:tag name="KSO_WM_SLIDE_LAYOUT_CNT" val="1_1"/>
  <p:tag name="KSO_WM_SPECIAL_SOURCE" val="bdnull"/>
</p:tagLst>
</file>

<file path=ppt/tags/tag217.xml><?xml version="1.0" encoding="utf-8"?>
<p:tagLst xmlns:p="http://schemas.openxmlformats.org/presentationml/2006/main">
  <p:tag name="KSO_WM_UNIT_ISCONTENTSTITLE" val="0"/>
  <p:tag name="KSO_WM_UNIT_ISNUMDGMTITLE" val="0"/>
  <p:tag name="KSO_WM_UNIT_PRESET_TEXT" val="点击添加标题"/>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30142_1*a*1"/>
  <p:tag name="KSO_WM_TEMPLATE_CATEGORY" val="diagram"/>
  <p:tag name="KSO_WM_TEMPLATE_INDEX" val="20230142"/>
  <p:tag name="KSO_WM_UNIT_LAYERLEVEL" val="1"/>
  <p:tag name="KSO_WM_TAG_VERSION" val="1.0"/>
  <p:tag name="KSO_WM_BEAUTIFY_FLAG" val="#wm#"/>
  <p:tag name="KSO_WM_DIAGRAM_GROUP_CODE" val="q1-1"/>
  <p:tag name="KSO_WM_UNIT_TEXT_FILL_FORE_SCHEMECOLOR_INDEX" val="5"/>
  <p:tag name="KSO_WM_UNIT_TEXT_FILL_TYPE" val="1"/>
</p:tagLst>
</file>

<file path=ppt/tags/tag218.xml><?xml version="1.0" encoding="utf-8"?>
<p:tagLst xmlns:p="http://schemas.openxmlformats.org/presentationml/2006/main">
  <p:tag name="KSO_WM_SLIDE_ID" val="custom20202545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720*329"/>
  <p:tag name="KSO_WM_SLIDE_POSITION" val="119*105"/>
  <p:tag name="KSO_WM_TAG_VERSION" val="1.0"/>
  <p:tag name="KSO_WM_BEAUTIFY_FLAG" val="#wm#"/>
  <p:tag name="KSO_WM_TEMPLATE_CATEGORY" val="custom"/>
  <p:tag name="KSO_WM_TEMPLATE_INDEX" val="20202545"/>
  <p:tag name="KSO_WM_SLIDE_LAYOUT" val="a_f"/>
  <p:tag name="KSO_WM_SLIDE_LAYOUT_CNT" val="1_1"/>
  <p:tag name="KSO_WM_SPECIAL_SOURCE" val="bdnull"/>
</p:tagLst>
</file>

<file path=ppt/tags/tag219.xml><?xml version="1.0" encoding="utf-8"?>
<p:tagLst xmlns:p="http://schemas.openxmlformats.org/presentationml/2006/main">
  <p:tag name="KSO_WM_UNIT_ISCONTENTSTITLE" val="0"/>
  <p:tag name="KSO_WM_UNIT_ISNUMDGMTITLE" val="0"/>
  <p:tag name="KSO_WM_UNIT_PRESET_TEXT" val="点击添加标题"/>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30142_1*a*1"/>
  <p:tag name="KSO_WM_TEMPLATE_CATEGORY" val="diagram"/>
  <p:tag name="KSO_WM_TEMPLATE_INDEX" val="20230142"/>
  <p:tag name="KSO_WM_UNIT_LAYERLEVEL" val="1"/>
  <p:tag name="KSO_WM_TAG_VERSION" val="1.0"/>
  <p:tag name="KSO_WM_BEAUTIFY_FLAG" val="#wm#"/>
  <p:tag name="KSO_WM_DIAGRAM_GROUP_CODE" val="q1-1"/>
  <p:tag name="KSO_WM_UNIT_TEXT_FILL_FORE_SCHEMECOLOR_INDEX" val="5"/>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TABLE_BEAUTIFY" val="smartTable{d559f349-59a8-4486-af25-9738b512c8a5}"/>
</p:tagLst>
</file>

<file path=ppt/tags/tag221.xml><?xml version="1.0" encoding="utf-8"?>
<p:tagLst xmlns:p="http://schemas.openxmlformats.org/presentationml/2006/main">
  <p:tag name="KSO_WM_SLIDE_ID" val="custom20202545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720*329"/>
  <p:tag name="KSO_WM_SLIDE_POSITION" val="119*105"/>
  <p:tag name="KSO_WM_TAG_VERSION" val="1.0"/>
  <p:tag name="KSO_WM_BEAUTIFY_FLAG" val="#wm#"/>
  <p:tag name="KSO_WM_TEMPLATE_CATEGORY" val="custom"/>
  <p:tag name="KSO_WM_TEMPLATE_INDEX" val="20202545"/>
  <p:tag name="KSO_WM_SLIDE_LAYOUT" val="a_f"/>
  <p:tag name="KSO_WM_SLIDE_LAYOUT_CNT" val="1_1"/>
  <p:tag name="KSO_WM_SPECIAL_SOURCE" val="bdnull"/>
</p:tagLst>
</file>

<file path=ppt/tags/tag222.xml><?xml version="1.0" encoding="utf-8"?>
<p:tagLst xmlns:p="http://schemas.openxmlformats.org/presentationml/2006/main">
  <p:tag name="KSO_WM_UNIT_ISCONTENTSTITLE" val="0"/>
  <p:tag name="KSO_WM_UNIT_ISNUMDGMTITLE" val="0"/>
  <p:tag name="KSO_WM_UNIT_PRESET_TEXT" val="点击添加标题"/>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30142_1*a*1"/>
  <p:tag name="KSO_WM_TEMPLATE_CATEGORY" val="diagram"/>
  <p:tag name="KSO_WM_TEMPLATE_INDEX" val="20230142"/>
  <p:tag name="KSO_WM_UNIT_LAYERLEVEL" val="1"/>
  <p:tag name="KSO_WM_TAG_VERSION" val="1.0"/>
  <p:tag name="KSO_WM_BEAUTIFY_FLAG" val="#wm#"/>
  <p:tag name="KSO_WM_DIAGRAM_GROUP_CODE" val="q1-1"/>
  <p:tag name="KSO_WM_UNIT_TEXT_FILL_FORE_SCHEMECOLOR_INDEX" val="5"/>
  <p:tag name="KSO_WM_UNIT_TEXT_FILL_TYPE" val="1"/>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SLIDE_ID" val="custom20202545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720*329"/>
  <p:tag name="KSO_WM_SLIDE_POSITION" val="119*105"/>
  <p:tag name="KSO_WM_TAG_VERSION" val="1.0"/>
  <p:tag name="KSO_WM_BEAUTIFY_FLAG" val="#wm#"/>
  <p:tag name="KSO_WM_TEMPLATE_CATEGORY" val="custom"/>
  <p:tag name="KSO_WM_TEMPLATE_INDEX" val="20202545"/>
  <p:tag name="KSO_WM_SLIDE_LAYOUT" val="a_f"/>
  <p:tag name="KSO_WM_SLIDE_LAYOUT_CNT" val="1_1"/>
  <p:tag name="KSO_WM_SPECIAL_SOURCE" val="bdnull"/>
</p:tagLst>
</file>

<file path=ppt/tags/tag248.xml><?xml version="1.0" encoding="utf-8"?>
<p:tagLst xmlns:p="http://schemas.openxmlformats.org/presentationml/2006/main">
  <p:tag name="KSO_WM_UNIT_ISCONTENTSTITLE" val="0"/>
  <p:tag name="KSO_WM_UNIT_ISNUMDGMTITLE" val="0"/>
  <p:tag name="KSO_WM_UNIT_PRESET_TEXT" val="点击添加标题"/>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30142_1*a*1"/>
  <p:tag name="KSO_WM_TEMPLATE_CATEGORY" val="diagram"/>
  <p:tag name="KSO_WM_TEMPLATE_INDEX" val="20230142"/>
  <p:tag name="KSO_WM_UNIT_LAYERLEVEL" val="1"/>
  <p:tag name="KSO_WM_TAG_VERSION" val="1.0"/>
  <p:tag name="KSO_WM_BEAUTIFY_FLAG" val="#wm#"/>
  <p:tag name="KSO_WM_DIAGRAM_GROUP_CODE" val="q1-1"/>
  <p:tag name="KSO_WM_UNIT_TEXT_FILL_FORE_SCHEMECOLOR_INDEX" val="5"/>
  <p:tag name="KSO_WM_UNIT_TEXT_FILL_TYPE" val="1"/>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SLIDE_ID" val="custom20202545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720*329"/>
  <p:tag name="KSO_WM_SLIDE_POSITION" val="119*105"/>
  <p:tag name="KSO_WM_TAG_VERSION" val="1.0"/>
  <p:tag name="KSO_WM_BEAUTIFY_FLAG" val="#wm#"/>
  <p:tag name="KSO_WM_TEMPLATE_CATEGORY" val="custom"/>
  <p:tag name="KSO_WM_TEMPLATE_INDEX" val="20202545"/>
  <p:tag name="KSO_WM_SLIDE_LAYOUT" val="a_f"/>
  <p:tag name="KSO_WM_SLIDE_LAYOUT_CNT" val="1_1"/>
  <p:tag name="KSO_WM_SPECIAL_SOURCE" val="bdnull"/>
</p:tagLst>
</file>

<file path=ppt/tags/tag256.xml><?xml version="1.0" encoding="utf-8"?>
<p:tagLst xmlns:p="http://schemas.openxmlformats.org/presentationml/2006/main">
  <p:tag name="KSO_WM_UNIT_ISCONTENTSTITLE" val="0"/>
  <p:tag name="KSO_WM_UNIT_ISNUMDGMTITLE" val="0"/>
  <p:tag name="KSO_WM_UNIT_PRESET_TEXT" val="点击添加标题"/>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30142_1*a*1"/>
  <p:tag name="KSO_WM_TEMPLATE_CATEGORY" val="diagram"/>
  <p:tag name="KSO_WM_TEMPLATE_INDEX" val="20230142"/>
  <p:tag name="KSO_WM_UNIT_LAYERLEVEL" val="1"/>
  <p:tag name="KSO_WM_TAG_VERSION" val="1.0"/>
  <p:tag name="KSO_WM_BEAUTIFY_FLAG" val="#wm#"/>
  <p:tag name="KSO_WM_DIAGRAM_GROUP_CODE" val="q1-1"/>
  <p:tag name="KSO_WM_UNIT_TEXT_FILL_FORE_SCHEMECOLOR_INDEX" val="5"/>
  <p:tag name="KSO_WM_UNIT_TEXT_FILL_TYPE" val="1"/>
</p:tagLst>
</file>

<file path=ppt/tags/tag257.xml><?xml version="1.0" encoding="utf-8"?>
<p:tagLst xmlns:p="http://schemas.openxmlformats.org/presentationml/2006/main">
  <p:tag name="KSO_WM_SLIDE_ID" val="custom20202545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720*329"/>
  <p:tag name="KSO_WM_SLIDE_POSITION" val="119*105"/>
  <p:tag name="KSO_WM_TAG_VERSION" val="1.0"/>
  <p:tag name="KSO_WM_BEAUTIFY_FLAG" val="#wm#"/>
  <p:tag name="KSO_WM_TEMPLATE_CATEGORY" val="custom"/>
  <p:tag name="KSO_WM_TEMPLATE_INDEX" val="20202545"/>
  <p:tag name="KSO_WM_SLIDE_LAYOUT" val="a_f"/>
  <p:tag name="KSO_WM_SLIDE_LAYOUT_CNT" val="1_1"/>
  <p:tag name="KSO_WM_SPECIAL_SOURCE" val="bdnull"/>
</p:tagLst>
</file>

<file path=ppt/tags/tag258.xml><?xml version="1.0" encoding="utf-8"?>
<p:tagLst xmlns:p="http://schemas.openxmlformats.org/presentationml/2006/main">
  <p:tag name="KSO_WM_UNIT_ISCONTENTSTITLE" val="0"/>
  <p:tag name="KSO_WM_UNIT_ISNUMDGMTITLE" val="0"/>
  <p:tag name="KSO_WM_UNIT_PRESET_TEXT" val="点击添加标题"/>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30142_1*a*1"/>
  <p:tag name="KSO_WM_TEMPLATE_CATEGORY" val="diagram"/>
  <p:tag name="KSO_WM_TEMPLATE_INDEX" val="20230142"/>
  <p:tag name="KSO_WM_UNIT_LAYERLEVEL" val="1"/>
  <p:tag name="KSO_WM_TAG_VERSION" val="1.0"/>
  <p:tag name="KSO_WM_BEAUTIFY_FLAG" val="#wm#"/>
  <p:tag name="KSO_WM_DIAGRAM_GROUP_CODE" val="q1-1"/>
  <p:tag name="KSO_WM_UNIT_TEXT_FILL_FORE_SCHEMECOLOR_INDEX" val="5"/>
  <p:tag name="KSO_WM_UNIT_TEXT_FILL_TYPE" val="1"/>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SLIDE_ID" val="custom20202545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720*329"/>
  <p:tag name="KSO_WM_SLIDE_POSITION" val="119*105"/>
  <p:tag name="KSO_WM_TAG_VERSION" val="1.0"/>
  <p:tag name="KSO_WM_BEAUTIFY_FLAG" val="#wm#"/>
  <p:tag name="KSO_WM_TEMPLATE_CATEGORY" val="custom"/>
  <p:tag name="KSO_WM_TEMPLATE_INDEX" val="20202545"/>
  <p:tag name="KSO_WM_SLIDE_LAYOUT" val="a_f"/>
  <p:tag name="KSO_WM_SLIDE_LAYOUT_CNT" val="1_1"/>
  <p:tag name="KSO_WM_SPECIAL_SOURCE" val="bdnull"/>
</p:tagLst>
</file>

<file path=ppt/tags/tag267.xml><?xml version="1.0" encoding="utf-8"?>
<p:tagLst xmlns:p="http://schemas.openxmlformats.org/presentationml/2006/main">
  <p:tag name="KSO_WM_UNIT_ISCONTENTSTITLE" val="0"/>
  <p:tag name="KSO_WM_UNIT_ISNUMDGMTITLE" val="0"/>
  <p:tag name="KSO_WM_UNIT_PRESET_TEXT" val="点击添加标题"/>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30142_1*a*1"/>
  <p:tag name="KSO_WM_TEMPLATE_CATEGORY" val="diagram"/>
  <p:tag name="KSO_WM_TEMPLATE_INDEX" val="20230142"/>
  <p:tag name="KSO_WM_UNIT_LAYERLEVEL" val="1"/>
  <p:tag name="KSO_WM_TAG_VERSION" val="1.0"/>
  <p:tag name="KSO_WM_BEAUTIFY_FLAG" val="#wm#"/>
  <p:tag name="KSO_WM_DIAGRAM_GROUP_CODE" val="q1-1"/>
  <p:tag name="KSO_WM_UNIT_TEXT_FILL_FORE_SCHEMECOLOR_INDEX" val="5"/>
  <p:tag name="KSO_WM_UNIT_TEXT_FILL_TYPE" val="1"/>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SLIDE_ID" val="custom20202545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720*329"/>
  <p:tag name="KSO_WM_SLIDE_POSITION" val="119*105"/>
  <p:tag name="KSO_WM_TAG_VERSION" val="1.0"/>
  <p:tag name="KSO_WM_BEAUTIFY_FLAG" val="#wm#"/>
  <p:tag name="KSO_WM_TEMPLATE_CATEGORY" val="custom"/>
  <p:tag name="KSO_WM_TEMPLATE_INDEX" val="20202545"/>
  <p:tag name="KSO_WM_SLIDE_LAYOUT" val="a_f"/>
  <p:tag name="KSO_WM_SLIDE_LAYOUT_CNT" val="1_1"/>
  <p:tag name="KSO_WM_SPECIAL_SOURCE" val="bdnull"/>
</p:tagLst>
</file>

<file path=ppt/tags/tag271.xml><?xml version="1.0" encoding="utf-8"?>
<p:tagLst xmlns:p="http://schemas.openxmlformats.org/presentationml/2006/main">
  <p:tag name="KSO_WM_UNIT_ISCONTENTSTITLE" val="0"/>
  <p:tag name="KSO_WM_UNIT_ISNUMDGMTITLE" val="0"/>
  <p:tag name="KSO_WM_UNIT_PRESET_TEXT" val="点击添加标题"/>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30142_1*a*1"/>
  <p:tag name="KSO_WM_TEMPLATE_CATEGORY" val="diagram"/>
  <p:tag name="KSO_WM_TEMPLATE_INDEX" val="20230142"/>
  <p:tag name="KSO_WM_UNIT_LAYERLEVEL" val="1"/>
  <p:tag name="KSO_WM_TAG_VERSION" val="1.0"/>
  <p:tag name="KSO_WM_BEAUTIFY_FLAG" val="#wm#"/>
  <p:tag name="KSO_WM_DIAGRAM_GROUP_CODE" val="q1-1"/>
  <p:tag name="KSO_WM_UNIT_TEXT_FILL_FORE_SCHEMECOLOR_INDEX" val="5"/>
  <p:tag name="KSO_WM_UNIT_TEXT_FILL_TYPE" val="1"/>
</p:tagLst>
</file>

<file path=ppt/tags/tag272.xml><?xml version="1.0" encoding="utf-8"?>
<p:tagLst xmlns:p="http://schemas.openxmlformats.org/presentationml/2006/main">
  <p:tag name="KSO_WM_SLIDE_ID" val="custom20202545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720*329"/>
  <p:tag name="KSO_WM_SLIDE_POSITION" val="119*105"/>
  <p:tag name="KSO_WM_TAG_VERSION" val="1.0"/>
  <p:tag name="KSO_WM_BEAUTIFY_FLAG" val="#wm#"/>
  <p:tag name="KSO_WM_TEMPLATE_CATEGORY" val="custom"/>
  <p:tag name="KSO_WM_TEMPLATE_INDEX" val="20202545"/>
  <p:tag name="KSO_WM_SLIDE_LAYOUT" val="a_f"/>
  <p:tag name="KSO_WM_SLIDE_LAYOUT_CNT" val="1_1"/>
  <p:tag name="KSO_WM_SPECIAL_SOURCE" val="bdnull"/>
</p:tagLst>
</file>

<file path=ppt/tags/tag273.xml><?xml version="1.0" encoding="utf-8"?>
<p:tagLst xmlns:p="http://schemas.openxmlformats.org/presentationml/2006/main">
  <p:tag name="KSO_WM_UNIT_ISCONTENTSTITLE" val="0"/>
  <p:tag name="KSO_WM_UNIT_ISNUMDGMTITLE" val="0"/>
  <p:tag name="KSO_WM_UNIT_PRESET_TEXT" val="点击添加标题"/>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30142_1*a*1"/>
  <p:tag name="KSO_WM_TEMPLATE_CATEGORY" val="diagram"/>
  <p:tag name="KSO_WM_TEMPLATE_INDEX" val="20230142"/>
  <p:tag name="KSO_WM_UNIT_LAYERLEVEL" val="1"/>
  <p:tag name="KSO_WM_TAG_VERSION" val="1.0"/>
  <p:tag name="KSO_WM_BEAUTIFY_FLAG" val="#wm#"/>
  <p:tag name="KSO_WM_DIAGRAM_GROUP_CODE" val="q1-1"/>
  <p:tag name="KSO_WM_UNIT_TEXT_FILL_FORE_SCHEMECOLOR_INDEX" val="5"/>
  <p:tag name="KSO_WM_UNIT_TEXT_FILL_TYPE" val="1"/>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SLIDE_ID" val="custom20202545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720*329"/>
  <p:tag name="KSO_WM_SLIDE_POSITION" val="119*105"/>
  <p:tag name="KSO_WM_TAG_VERSION" val="1.0"/>
  <p:tag name="KSO_WM_BEAUTIFY_FLAG" val="#wm#"/>
  <p:tag name="KSO_WM_TEMPLATE_CATEGORY" val="custom"/>
  <p:tag name="KSO_WM_TEMPLATE_INDEX" val="20202545"/>
  <p:tag name="KSO_WM_SLIDE_LAYOUT" val="a_f"/>
  <p:tag name="KSO_WM_SLIDE_LAYOUT_CNT" val="1_1"/>
  <p:tag name="KSO_WM_SPECIAL_SOURCE" val="bdnull"/>
</p:tagLst>
</file>

<file path=ppt/tags/tag279.xml><?xml version="1.0" encoding="utf-8"?>
<p:tagLst xmlns:p="http://schemas.openxmlformats.org/presentationml/2006/main">
  <p:tag name="KSO_WM_UNIT_ISCONTENTSTITLE" val="0"/>
  <p:tag name="KSO_WM_UNIT_ISNUMDGMTITLE" val="0"/>
  <p:tag name="KSO_WM_UNIT_PRESET_TEXT" val="点击添加标题"/>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30142_1*a*1"/>
  <p:tag name="KSO_WM_TEMPLATE_CATEGORY" val="diagram"/>
  <p:tag name="KSO_WM_TEMPLATE_INDEX" val="20230142"/>
  <p:tag name="KSO_WM_UNIT_LAYERLEVEL" val="1"/>
  <p:tag name="KSO_WM_TAG_VERSION" val="1.0"/>
  <p:tag name="KSO_WM_BEAUTIFY_FLAG" val="#wm#"/>
  <p:tag name="KSO_WM_DIAGRAM_GROUP_CODE" val="q1-1"/>
  <p:tag name="KSO_WM_UNIT_TEXT_FILL_FORE_SCHEMECOLOR_INDEX" val="5"/>
  <p:tag name="KSO_WM_UNIT_TEX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SLIDE_ID" val="custom20202545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720*329"/>
  <p:tag name="KSO_WM_SLIDE_POSITION" val="119*105"/>
  <p:tag name="KSO_WM_TAG_VERSION" val="1.0"/>
  <p:tag name="KSO_WM_BEAUTIFY_FLAG" val="#wm#"/>
  <p:tag name="KSO_WM_TEMPLATE_CATEGORY" val="custom"/>
  <p:tag name="KSO_WM_TEMPLATE_INDEX" val="20202545"/>
  <p:tag name="KSO_WM_SLIDE_LAYOUT" val="a_f"/>
  <p:tag name="KSO_WM_SLIDE_LAYOUT_CNT" val="1_1"/>
  <p:tag name="KSO_WM_SPECIAL_SOURCE" val="bdnull"/>
</p:tagLst>
</file>

<file path=ppt/tags/tag286.xml><?xml version="1.0" encoding="utf-8"?>
<p:tagLst xmlns:p="http://schemas.openxmlformats.org/presentationml/2006/main">
  <p:tag name="KSO_WM_UNIT_ISCONTENTSTITLE" val="0"/>
  <p:tag name="KSO_WM_UNIT_ISNUMDGMTITLE" val="0"/>
  <p:tag name="KSO_WM_UNIT_PRESET_TEXT" val="点击添加标题"/>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30142_1*a*1"/>
  <p:tag name="KSO_WM_TEMPLATE_CATEGORY" val="diagram"/>
  <p:tag name="KSO_WM_TEMPLATE_INDEX" val="20230142"/>
  <p:tag name="KSO_WM_UNIT_LAYERLEVEL" val="1"/>
  <p:tag name="KSO_WM_TAG_VERSION" val="1.0"/>
  <p:tag name="KSO_WM_BEAUTIFY_FLAG" val="#wm#"/>
  <p:tag name="KSO_WM_DIAGRAM_GROUP_CODE" val="q1-1"/>
  <p:tag name="KSO_WM_UNIT_TEXT_FILL_FORE_SCHEMECOLOR_INDEX" val="5"/>
  <p:tag name="KSO_WM_UNIT_TEXT_FILL_TYPE" val="1"/>
</p:tagLst>
</file>

<file path=ppt/tags/tag287.xml><?xml version="1.0" encoding="utf-8"?>
<p:tagLst xmlns:p="http://schemas.openxmlformats.org/presentationml/2006/main">
  <p:tag name="KSO_WM_SLIDE_ID" val="custom20202545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720*329"/>
  <p:tag name="KSO_WM_SLIDE_POSITION" val="119*105"/>
  <p:tag name="KSO_WM_TAG_VERSION" val="1.0"/>
  <p:tag name="KSO_WM_BEAUTIFY_FLAG" val="#wm#"/>
  <p:tag name="KSO_WM_TEMPLATE_CATEGORY" val="custom"/>
  <p:tag name="KSO_WM_TEMPLATE_INDEX" val="20202545"/>
  <p:tag name="KSO_WM_SLIDE_LAYOUT" val="a_f"/>
  <p:tag name="KSO_WM_SLIDE_LAYOUT_CNT" val="1_1"/>
  <p:tag name="KSO_WM_SPECIAL_SOURCE" val="bdnull"/>
</p:tagLst>
</file>

<file path=ppt/tags/tag288.xml><?xml version="1.0" encoding="utf-8"?>
<p:tagLst xmlns:p="http://schemas.openxmlformats.org/presentationml/2006/main">
  <p:tag name="KSO_WM_UNIT_ISCONTENTSTITLE" val="0"/>
  <p:tag name="KSO_WM_UNIT_ISNUMDGMTITLE" val="0"/>
  <p:tag name="KSO_WM_UNIT_PRESET_TEXT" val="点击添加标题"/>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30142_1*a*1"/>
  <p:tag name="KSO_WM_TEMPLATE_CATEGORY" val="diagram"/>
  <p:tag name="KSO_WM_TEMPLATE_INDEX" val="20230142"/>
  <p:tag name="KSO_WM_UNIT_LAYERLEVEL" val="1"/>
  <p:tag name="KSO_WM_TAG_VERSION" val="1.0"/>
  <p:tag name="KSO_WM_BEAUTIFY_FLAG" val="#wm#"/>
  <p:tag name="KSO_WM_DIAGRAM_GROUP_CODE" val="q1-1"/>
  <p:tag name="KSO_WM_UNIT_TEXT_FILL_FORE_SCHEMECOLOR_INDEX" val="5"/>
  <p:tag name="KSO_WM_UNIT_TEXT_FILL_TYPE" val="1"/>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SLIDE_ID" val="custom20202545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720*329"/>
  <p:tag name="KSO_WM_SLIDE_POSITION" val="119*105"/>
  <p:tag name="KSO_WM_TAG_VERSION" val="1.0"/>
  <p:tag name="KSO_WM_BEAUTIFY_FLAG" val="#wm#"/>
  <p:tag name="KSO_WM_TEMPLATE_CATEGORY" val="custom"/>
  <p:tag name="KSO_WM_TEMPLATE_INDEX" val="20202545"/>
  <p:tag name="KSO_WM_SLIDE_LAYOUT" val="a_f"/>
  <p:tag name="KSO_WM_SLIDE_LAYOUT_CNT" val="1_1"/>
  <p:tag name="KSO_WM_SPECIAL_SOURCE" val="bdnull"/>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p="http://schemas.openxmlformats.org/presentationml/2006/main">
  <p:tag name="KSO_WM_UNIT_ISCONTENTSTITLE" val="0"/>
  <p:tag name="KSO_WM_UNIT_ISNUMDGMTITLE" val="0"/>
  <p:tag name="KSO_WM_UNIT_PRESET_TEXT" val="点击添加标题"/>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30142_1*a*1"/>
  <p:tag name="KSO_WM_TEMPLATE_CATEGORY" val="diagram"/>
  <p:tag name="KSO_WM_TEMPLATE_INDEX" val="20230142"/>
  <p:tag name="KSO_WM_UNIT_LAYERLEVEL" val="1"/>
  <p:tag name="KSO_WM_TAG_VERSION" val="1.0"/>
  <p:tag name="KSO_WM_BEAUTIFY_FLAG" val="#wm#"/>
  <p:tag name="KSO_WM_DIAGRAM_GROUP_CODE" val="q1-1"/>
  <p:tag name="KSO_WM_UNIT_TEXT_FILL_FORE_SCHEMECOLOR_INDEX" val="5"/>
  <p:tag name="KSO_WM_UNIT_TEXT_FILL_TYPE" val="1"/>
</p:tagLst>
</file>

<file path=ppt/tags/tag301.xml><?xml version="1.0" encoding="utf-8"?>
<p:tagLst xmlns:p="http://schemas.openxmlformats.org/presentationml/2006/main">
  <p:tag name="KSO_WM_SLIDE_ID" val="custom20202545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720*329"/>
  <p:tag name="KSO_WM_SLIDE_POSITION" val="119*105"/>
  <p:tag name="KSO_WM_TAG_VERSION" val="1.0"/>
  <p:tag name="KSO_WM_BEAUTIFY_FLAG" val="#wm#"/>
  <p:tag name="KSO_WM_TEMPLATE_CATEGORY" val="custom"/>
  <p:tag name="KSO_WM_TEMPLATE_INDEX" val="20202545"/>
  <p:tag name="KSO_WM_SLIDE_LAYOUT" val="a_f"/>
  <p:tag name="KSO_WM_SLIDE_LAYOUT_CNT" val="1_1"/>
  <p:tag name="KSO_WM_SPECIAL_SOURCE" val="bdnull"/>
</p:tagLst>
</file>

<file path=ppt/tags/tag302.xml><?xml version="1.0" encoding="utf-8"?>
<p:tagLst xmlns:p="http://schemas.openxmlformats.org/presentationml/2006/main">
  <p:tag name="KSO_WM_UNIT_ISCONTENTSTITLE" val="0"/>
  <p:tag name="KSO_WM_UNIT_ISNUMDGMTITLE" val="0"/>
  <p:tag name="KSO_WM_UNIT_PRESET_TEXT" val="点击添加标题"/>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30142_1*a*1"/>
  <p:tag name="KSO_WM_TEMPLATE_CATEGORY" val="diagram"/>
  <p:tag name="KSO_WM_TEMPLATE_INDEX" val="20230142"/>
  <p:tag name="KSO_WM_UNIT_LAYERLEVEL" val="1"/>
  <p:tag name="KSO_WM_TAG_VERSION" val="1.0"/>
  <p:tag name="KSO_WM_BEAUTIFY_FLAG" val="#wm#"/>
  <p:tag name="KSO_WM_DIAGRAM_GROUP_CODE" val="q1-1"/>
  <p:tag name="KSO_WM_UNIT_TEXT_FILL_FORE_SCHEMECOLOR_INDEX" val="5"/>
  <p:tag name="KSO_WM_UNIT_TEXT_FILL_TYPE" val="1"/>
</p:tagLst>
</file>

<file path=ppt/tags/tag303.xml><?xml version="1.0" encoding="utf-8"?>
<p:tagLst xmlns:p="http://schemas.openxmlformats.org/presentationml/2006/main">
  <p:tag name="KSO_WM_SLIDE_ID" val="custom20202545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720*329"/>
  <p:tag name="KSO_WM_SLIDE_POSITION" val="119*105"/>
  <p:tag name="KSO_WM_TAG_VERSION" val="1.0"/>
  <p:tag name="KSO_WM_BEAUTIFY_FLAG" val="#wm#"/>
  <p:tag name="KSO_WM_TEMPLATE_CATEGORY" val="custom"/>
  <p:tag name="KSO_WM_TEMPLATE_INDEX" val="20202545"/>
  <p:tag name="KSO_WM_SLIDE_LAYOUT" val="a_f"/>
  <p:tag name="KSO_WM_SLIDE_LAYOUT_CNT" val="1_1"/>
  <p:tag name="KSO_WM_SPECIAL_SOURCE" val="bdnull"/>
</p:tagLst>
</file>

<file path=ppt/tags/tag304.xml><?xml version="1.0" encoding="utf-8"?>
<p:tagLst xmlns:p="http://schemas.openxmlformats.org/presentationml/2006/main">
  <p:tag name="KSO_WM_UNIT_ISCONTENTSTITLE" val="0"/>
  <p:tag name="KSO_WM_UNIT_ISNUMDGMTITLE" val="0"/>
  <p:tag name="KSO_WM_UNIT_PRESET_TEXT" val="点击添加标题"/>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30142_1*a*1"/>
  <p:tag name="KSO_WM_TEMPLATE_CATEGORY" val="diagram"/>
  <p:tag name="KSO_WM_TEMPLATE_INDEX" val="20230142"/>
  <p:tag name="KSO_WM_UNIT_LAYERLEVEL" val="1"/>
  <p:tag name="KSO_WM_TAG_VERSION" val="1.0"/>
  <p:tag name="KSO_WM_BEAUTIFY_FLAG" val="#wm#"/>
  <p:tag name="KSO_WM_DIAGRAM_GROUP_CODE" val="q1-1"/>
  <p:tag name="KSO_WM_UNIT_TEXT_FILL_FORE_SCHEMECOLOR_INDEX" val="5"/>
  <p:tag name="KSO_WM_UNIT_TEXT_FILL_TYPE" val="1"/>
</p:tagLst>
</file>

<file path=ppt/tags/tag305.xml><?xml version="1.0" encoding="utf-8"?>
<p:tagLst xmlns:p="http://schemas.openxmlformats.org/presentationml/2006/main">
  <p:tag name="KSO_WM_SLIDE_ID" val="custom20202545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720*329"/>
  <p:tag name="KSO_WM_SLIDE_POSITION" val="119*105"/>
  <p:tag name="KSO_WM_TAG_VERSION" val="1.0"/>
  <p:tag name="KSO_WM_BEAUTIFY_FLAG" val="#wm#"/>
  <p:tag name="KSO_WM_TEMPLATE_CATEGORY" val="custom"/>
  <p:tag name="KSO_WM_TEMPLATE_INDEX" val="20202545"/>
  <p:tag name="KSO_WM_SLIDE_LAYOUT" val="a_f"/>
  <p:tag name="KSO_WM_SLIDE_LAYOUT_CNT" val="1_1"/>
  <p:tag name="KSO_WM_SPECIAL_SOURCE" val="bdnull"/>
</p:tagLst>
</file>

<file path=ppt/tags/tag30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2545_15*a*1"/>
  <p:tag name="KSO_WM_TEMPLATE_CATEGORY" val="custom"/>
  <p:tag name="KSO_WM_TEMPLATE_INDEX" val="20202545"/>
  <p:tag name="KSO_WM_UNIT_LAYERLEVEL" val="1"/>
  <p:tag name="KSO_WM_TAG_VERSION" val="1.0"/>
  <p:tag name="KSO_WM_BEAUTIFY_FLAG" val="#wm#"/>
  <p:tag name="KSO_WM_UNIT_PRESET_TEXT" val="THANKS"/>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SLIDE_ID" val="custom20202545_15"/>
  <p:tag name="KSO_WM_TEMPLATE_SUBCATEGORY" val="0"/>
  <p:tag name="KSO_WM_TEMPLATE_MASTER_TYPE" val="1"/>
  <p:tag name="KSO_WM_TEMPLATE_COLOR_TYPE" val="1"/>
  <p:tag name="KSO_WM_SLIDE_TYPE" val="endPage"/>
  <p:tag name="KSO_WM_SLIDE_SUBTYPE" val="pureTxt"/>
  <p:tag name="KSO_WM_SLIDE_ITEM_CNT" val="0"/>
  <p:tag name="KSO_WM_SLIDE_INDEX" val="15"/>
  <p:tag name="KSO_WM_TAG_VERSION" val="1.0"/>
  <p:tag name="KSO_WM_BEAUTIFY_FLAG" val="#wm#"/>
  <p:tag name="KSO_WM_TEMPLATE_CATEGORY" val="custom"/>
  <p:tag name="KSO_WM_TEMPLATE_INDEX" val="20202545"/>
  <p:tag name="KSO_WM_SLIDE_LAYOUT" val="a"/>
  <p:tag name="KSO_WM_SLIDE_LAYOUT_CNT" val="1"/>
  <p:tag name="KSO_WM_SPECIAL_SOURCE" val="bdnull"/>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0.xml><?xml version="1.0" encoding="utf-8"?>
<p:tagLst xmlns:p="http://schemas.openxmlformats.org/presentationml/2006/main">
  <p:tag name="COMMONDATA" val="eyJoZGlkIjoiYmJiYzA1YmQyYTU2MWQxMWE0NjljYjllZDBmMTM2YjQifQ=="/>
  <p:tag name="KSO_WPP_MARK_KEY" val="8df2ffcc-ffa1-40be-bec7-83180699a727"/>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6*i*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6*i*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6*i*8"/>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91.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2.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94.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44">
      <a:dk1>
        <a:srgbClr val="000000"/>
      </a:dk1>
      <a:lt1>
        <a:srgbClr val="FFFFFF"/>
      </a:lt1>
      <a:dk2>
        <a:srgbClr val="333333"/>
      </a:dk2>
      <a:lt2>
        <a:srgbClr val="FFFFFF"/>
      </a:lt2>
      <a:accent1>
        <a:srgbClr val="5C8FC7"/>
      </a:accent1>
      <a:accent2>
        <a:srgbClr val="6E82BA"/>
      </a:accent2>
      <a:accent3>
        <a:srgbClr val="8376B0"/>
      </a:accent3>
      <a:accent4>
        <a:srgbClr val="9868A3"/>
      </a:accent4>
      <a:accent5>
        <a:srgbClr val="AE5B97"/>
      </a:accent5>
      <a:accent6>
        <a:srgbClr val="C44B8A"/>
      </a:accent6>
      <a:hlink>
        <a:srgbClr val="658BD5"/>
      </a:hlink>
      <a:folHlink>
        <a:srgbClr val="9F69A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prstDash val="sysDash"/>
        </a:ln>
      </a:spPr>
      <a:bodyPr wrap="square" lIns="90170" rtlCol="0" anchor="ctr" anchorCtr="0">
        <a:normAutofit/>
      </a:bodyPr>
      <a:lstStyle>
        <a:defPPr>
          <a:lnSpc>
            <a:spcPct val="120000"/>
          </a:lnSpc>
          <a:defRPr lang="zh-CN" altLang="en-US" sz="2800" b="1" spc="3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4327</Words>
  <Application>WPS 演示</Application>
  <PresentationFormat>宽屏</PresentationFormat>
  <Paragraphs>424</Paragraphs>
  <Slides>19</Slides>
  <Notes>0</Notes>
  <HiddenSlides>0</HiddenSlides>
  <MMClips>0</MMClips>
  <ScaleCrop>false</ScaleCrop>
  <HeadingPairs>
    <vt:vector size="8" baseType="variant">
      <vt:variant>
        <vt:lpstr>已用的字体</vt:lpstr>
      </vt:variant>
      <vt:variant>
        <vt:i4>10</vt:i4>
      </vt:variant>
      <vt:variant>
        <vt:lpstr>主题</vt:lpstr>
      </vt:variant>
      <vt:variant>
        <vt:i4>2</vt:i4>
      </vt:variant>
      <vt:variant>
        <vt:lpstr>嵌入 OLE 服务器</vt:lpstr>
      </vt:variant>
      <vt:variant>
        <vt:i4>5</vt:i4>
      </vt:variant>
      <vt:variant>
        <vt:lpstr>幻灯片标题</vt:lpstr>
      </vt:variant>
      <vt:variant>
        <vt:i4>19</vt:i4>
      </vt:variant>
    </vt:vector>
  </HeadingPairs>
  <TitlesOfParts>
    <vt:vector size="36" baseType="lpstr">
      <vt:lpstr>Arial</vt:lpstr>
      <vt:lpstr>宋体</vt:lpstr>
      <vt:lpstr>Wingdings</vt:lpstr>
      <vt:lpstr>微软雅黑</vt:lpstr>
      <vt:lpstr>汉仪旗黑-85S</vt:lpstr>
      <vt:lpstr>黑体</vt:lpstr>
      <vt:lpstr>Viner Hand ITC</vt:lpstr>
      <vt:lpstr>仿宋</vt:lpstr>
      <vt:lpstr>Arial Unicode MS</vt:lpstr>
      <vt:lpstr>Calibri</vt:lpstr>
      <vt:lpstr>Office 主题</vt:lpstr>
      <vt:lpstr>1_Office 主题​​</vt:lpstr>
      <vt:lpstr>Excel.Sheet.12</vt:lpstr>
      <vt:lpstr>Package</vt:lpstr>
      <vt:lpstr>Package</vt:lpstr>
      <vt:lpstr>Package</vt:lpstr>
      <vt:lpstr>Package</vt:lpstr>
      <vt:lpstr>担保业务操作流程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农担风险管理部</cp:lastModifiedBy>
  <cp:revision>27</cp:revision>
  <dcterms:created xsi:type="dcterms:W3CDTF">2023-05-21T06:22:00Z</dcterms:created>
  <dcterms:modified xsi:type="dcterms:W3CDTF">2023-06-25T04:14:09Z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4A574361F9E14DAEA45B5C7351DE7388_12</vt:lpwstr>
  </property>
  <property fmtid="{D5CDD505-2E9C-101B-9397-08002B2CF9AE}" pid="3" name="KSOProductBuildVer">
    <vt:lpwstr>2052-11.1.0.14309</vt:lpwstr>
  </property>
</Properties>
</file>